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866" y="2211095"/>
            <a:ext cx="7932267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392" y="1243025"/>
            <a:ext cx="7989214" cy="246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92" y="1243025"/>
            <a:ext cx="7910830" cy="2466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05510" marR="892175" algn="ctr">
              <a:lnSpc>
                <a:spcPct val="100000"/>
              </a:lnSpc>
              <a:spcBef>
                <a:spcPts val="110"/>
              </a:spcBef>
            </a:pPr>
            <a:r>
              <a:rPr sz="4000" spc="-45" dirty="0"/>
              <a:t>Консультация</a:t>
            </a:r>
            <a:r>
              <a:rPr sz="4000" spc="-80" dirty="0"/>
              <a:t> </a:t>
            </a:r>
            <a:r>
              <a:rPr sz="4000" spc="5" dirty="0"/>
              <a:t>для</a:t>
            </a:r>
            <a:r>
              <a:rPr sz="4000" spc="-35" dirty="0"/>
              <a:t> </a:t>
            </a:r>
            <a:r>
              <a:rPr sz="4000" spc="-30" dirty="0"/>
              <a:t>педагогов </a:t>
            </a:r>
            <a:r>
              <a:rPr sz="4000" spc="-985" dirty="0"/>
              <a:t> </a:t>
            </a:r>
            <a:r>
              <a:rPr sz="4000" dirty="0"/>
              <a:t>на</a:t>
            </a:r>
            <a:r>
              <a:rPr sz="4000" spc="-20" dirty="0"/>
              <a:t> </a:t>
            </a:r>
            <a:r>
              <a:rPr sz="4000" spc="-10" dirty="0"/>
              <a:t>тему:</a:t>
            </a:r>
            <a:endParaRPr sz="4000"/>
          </a:p>
          <a:p>
            <a:pPr marL="12700" marR="5080" indent="2540" algn="ctr">
              <a:lnSpc>
                <a:spcPct val="100000"/>
              </a:lnSpc>
              <a:spcBef>
                <a:spcPts val="5"/>
              </a:spcBef>
              <a:tabLst>
                <a:tab pos="2522855" algn="l"/>
              </a:tabLst>
            </a:pPr>
            <a:r>
              <a:rPr sz="4000" b="1" dirty="0">
                <a:latin typeface="Times New Roman"/>
                <a:cs typeface="Times New Roman"/>
              </a:rPr>
              <a:t>«Влияние	</a:t>
            </a:r>
            <a:r>
              <a:rPr sz="4000" b="1" spc="15" dirty="0">
                <a:latin typeface="Times New Roman"/>
                <a:cs typeface="Times New Roman"/>
              </a:rPr>
              <a:t>семьи </a:t>
            </a:r>
            <a:r>
              <a:rPr sz="4000" b="1" dirty="0">
                <a:latin typeface="Times New Roman"/>
                <a:cs typeface="Times New Roman"/>
              </a:rPr>
              <a:t>на 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15" dirty="0">
                <a:latin typeface="Times New Roman"/>
                <a:cs typeface="Times New Roman"/>
              </a:rPr>
              <a:t>формирование</a:t>
            </a:r>
            <a:r>
              <a:rPr sz="4000" b="1" spc="-7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личности</a:t>
            </a:r>
            <a:r>
              <a:rPr sz="4000" b="1" spc="-7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ребёнка»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1041" y="3903726"/>
            <a:ext cx="4672330" cy="203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5830" marR="5080" indent="1109345" algn="r">
              <a:lnSpc>
                <a:spcPct val="120100"/>
              </a:lnSpc>
              <a:spcBef>
                <a:spcPts val="100"/>
              </a:spcBef>
            </a:pPr>
            <a:endParaRPr lang="ru-RU" sz="1800" spc="-15" dirty="0" smtClean="0">
              <a:latin typeface="Times New Roman"/>
              <a:cs typeface="Times New Roman"/>
            </a:endParaRPr>
          </a:p>
          <a:p>
            <a:pPr marL="2195830" marR="5080" indent="1109345" algn="r">
              <a:lnSpc>
                <a:spcPct val="120100"/>
              </a:lnSpc>
              <a:spcBef>
                <a:spcPts val="100"/>
              </a:spcBef>
            </a:pPr>
            <a:r>
              <a:rPr sz="1800" spc="-15" dirty="0" err="1" smtClean="0">
                <a:latin typeface="Times New Roman"/>
                <a:cs typeface="Times New Roman"/>
              </a:rPr>
              <a:t>Подготовила</a:t>
            </a:r>
            <a:r>
              <a:rPr sz="1800" spc="-15" dirty="0">
                <a:latin typeface="Times New Roman"/>
                <a:cs typeface="Times New Roman"/>
              </a:rPr>
              <a:t>: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старший </a:t>
            </a:r>
            <a:r>
              <a:rPr sz="1800" spc="-5" dirty="0" err="1">
                <a:latin typeface="Times New Roman"/>
                <a:cs typeface="Times New Roman"/>
              </a:rPr>
              <a:t>воспитатель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ru-RU" sz="1800" spc="-40" dirty="0" smtClean="0">
                <a:latin typeface="Times New Roman"/>
                <a:cs typeface="Times New Roman"/>
              </a:rPr>
              <a:t>Беляева А.С.</a:t>
            </a:r>
            <a:r>
              <a:rPr sz="180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525145" marR="2984500" indent="-512445">
              <a:lnSpc>
                <a:spcPct val="1201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715" y="573151"/>
            <a:ext cx="761873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102235" indent="-307975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2400" dirty="0">
                <a:latin typeface="Times New Roman"/>
                <a:cs typeface="Times New Roman"/>
              </a:rPr>
              <a:t>В		зависимости </a:t>
            </a:r>
            <a:r>
              <a:rPr sz="2400" spc="-1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состава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семьи,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отношений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членам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семьи,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окружающим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людям,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ребёнок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смотрит </a:t>
            </a:r>
            <a:r>
              <a:rPr sz="2400" spc="5" dirty="0">
                <a:latin typeface="Times New Roman"/>
                <a:cs typeface="Times New Roman"/>
              </a:rPr>
              <a:t>на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мир</a:t>
            </a:r>
            <a:endParaRPr sz="2400">
              <a:latin typeface="Times New Roman"/>
              <a:cs typeface="Times New Roman"/>
            </a:endParaRPr>
          </a:p>
          <a:p>
            <a:pPr marL="219710" marR="5080" indent="2540" algn="ctr">
              <a:lnSpc>
                <a:spcPct val="100000"/>
              </a:lnSpc>
              <a:tabLst>
                <a:tab pos="3551554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положительно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отрицательно,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формирует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свои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взгляды,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строит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свои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отношения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окружающими.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Именно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семье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ребенок	</a:t>
            </a:r>
            <a:r>
              <a:rPr sz="2400" spc="-20" dirty="0">
                <a:latin typeface="Times New Roman"/>
                <a:cs typeface="Times New Roman"/>
              </a:rPr>
              <a:t>получает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первый</a:t>
            </a:r>
            <a:r>
              <a:rPr sz="2400" dirty="0">
                <a:latin typeface="Times New Roman"/>
                <a:cs typeface="Times New Roman"/>
              </a:rPr>
              <a:t> жизненный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опыт,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поэтому </a:t>
            </a:r>
            <a:r>
              <a:rPr sz="2400" spc="-20" dirty="0">
                <a:latin typeface="Times New Roman"/>
                <a:cs typeface="Times New Roman"/>
              </a:rPr>
              <a:t>очень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важно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какой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семье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воспитывается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ребенок: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благополучной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неблагополучной,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полной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неполной.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3715511"/>
            <a:ext cx="4035552" cy="25938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484" y="641985"/>
            <a:ext cx="8035925" cy="438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74240" marR="258445" indent="-1905635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imes New Roman"/>
                <a:cs typeface="Times New Roman"/>
              </a:rPr>
              <a:t>Семья </a:t>
            </a:r>
            <a:r>
              <a:rPr sz="2800" spc="-5" dirty="0">
                <a:latin typeface="Times New Roman"/>
                <a:cs typeface="Times New Roman"/>
              </a:rPr>
              <a:t>является </a:t>
            </a:r>
            <a:r>
              <a:rPr sz="2800" spc="5" dirty="0">
                <a:latin typeface="Times New Roman"/>
                <a:cs typeface="Times New Roman"/>
              </a:rPr>
              <a:t>самым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важным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влиятельным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фактором</a:t>
            </a: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социализации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789940" marR="5080" indent="-777875">
              <a:lnSpc>
                <a:spcPct val="100000"/>
              </a:lnSpc>
              <a:spcBef>
                <a:spcPts val="675"/>
              </a:spcBef>
            </a:pPr>
            <a:r>
              <a:rPr sz="2800" spc="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ней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действуют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правила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нормы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поведения,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может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существовать </a:t>
            </a:r>
            <a:r>
              <a:rPr sz="2800" spc="-20" dirty="0">
                <a:latin typeface="Times New Roman"/>
                <a:cs typeface="Times New Roman"/>
              </a:rPr>
              <a:t>своя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иерархия,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именно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семье</a:t>
            </a:r>
            <a:endParaRPr sz="2800">
              <a:latin typeface="Times New Roman"/>
              <a:cs typeface="Times New Roman"/>
            </a:endParaRPr>
          </a:p>
          <a:p>
            <a:pPr marL="697865" marR="336550" indent="-8890" algn="ctr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latin typeface="Times New Roman"/>
                <a:cs typeface="Times New Roman"/>
              </a:rPr>
              <a:t>ребёнок </a:t>
            </a:r>
            <a:r>
              <a:rPr sz="2800" spc="-30" dirty="0">
                <a:latin typeface="Times New Roman"/>
                <a:cs typeface="Times New Roman"/>
              </a:rPr>
              <a:t>находит </a:t>
            </a:r>
            <a:r>
              <a:rPr sz="2800" spc="-5" dirty="0">
                <a:latin typeface="Times New Roman"/>
                <a:cs typeface="Times New Roman"/>
              </a:rPr>
              <a:t>свои </a:t>
            </a:r>
            <a:r>
              <a:rPr sz="2800" dirty="0">
                <a:latin typeface="Times New Roman"/>
                <a:cs typeface="Times New Roman"/>
              </a:rPr>
              <a:t>первые </a:t>
            </a:r>
            <a:r>
              <a:rPr sz="2800" spc="5" dirty="0">
                <a:latin typeface="Times New Roman"/>
                <a:cs typeface="Times New Roman"/>
              </a:rPr>
              <a:t>примеры </a:t>
            </a:r>
            <a:r>
              <a:rPr sz="2800" dirty="0">
                <a:latin typeface="Times New Roman"/>
                <a:cs typeface="Times New Roman"/>
              </a:rPr>
              <a:t>для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подражания,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видит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первую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реакцию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людей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на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свои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поступки.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Не</a:t>
            </a:r>
            <a:r>
              <a:rPr sz="2800" dirty="0">
                <a:latin typeface="Times New Roman"/>
                <a:cs typeface="Times New Roman"/>
              </a:rPr>
              <a:t> имея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социального,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ни</a:t>
            </a:r>
            <a:endParaRPr sz="2800">
              <a:latin typeface="Times New Roman"/>
              <a:cs typeface="Times New Roman"/>
            </a:endParaRPr>
          </a:p>
          <a:p>
            <a:pPr marL="368935" marR="22225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личного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опыта,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ребёнок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может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оценить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своё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поведение, </a:t>
            </a:r>
            <a:r>
              <a:rPr sz="2800" spc="5" dirty="0">
                <a:latin typeface="Times New Roman"/>
                <a:cs typeface="Times New Roman"/>
              </a:rPr>
              <a:t>ни </a:t>
            </a:r>
            <a:r>
              <a:rPr sz="2800" spc="-5" dirty="0">
                <a:latin typeface="Times New Roman"/>
                <a:cs typeface="Times New Roman"/>
              </a:rPr>
              <a:t>проявления </a:t>
            </a:r>
            <a:r>
              <a:rPr sz="2800" spc="10" dirty="0">
                <a:latin typeface="Times New Roman"/>
                <a:cs typeface="Times New Roman"/>
              </a:rPr>
              <a:t>личностных </a:t>
            </a:r>
            <a:r>
              <a:rPr sz="2800" spc="-10" dirty="0">
                <a:latin typeface="Times New Roman"/>
                <a:cs typeface="Times New Roman"/>
              </a:rPr>
              <a:t>качеств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других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людей.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1341119"/>
            <a:ext cx="3755135" cy="3742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292" y="789177"/>
            <a:ext cx="4308475" cy="4857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133985" indent="-1270" algn="ctr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imes New Roman"/>
                <a:cs typeface="Times New Roman"/>
              </a:rPr>
              <a:t>Вся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жизнь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семьи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складывается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из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множества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социальных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ситуаций.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200" spc="-35" dirty="0">
                <a:latin typeface="Times New Roman"/>
                <a:cs typeface="Times New Roman"/>
              </a:rPr>
              <a:t>Умение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родителей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придать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целевую</a:t>
            </a:r>
            <a:endParaRPr sz="22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направленность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той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иной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социальной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ситуации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превращает</a:t>
            </a:r>
            <a:endParaRPr sz="2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tabLst>
                <a:tab pos="588645" algn="l"/>
              </a:tabLst>
            </a:pPr>
            <a:r>
              <a:rPr sz="2200" dirty="0">
                <a:latin typeface="Times New Roman"/>
                <a:cs typeface="Times New Roman"/>
              </a:rPr>
              <a:t>ее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	</a:t>
            </a:r>
            <a:r>
              <a:rPr sz="2200" spc="-5" dirty="0">
                <a:latin typeface="Times New Roman"/>
                <a:cs typeface="Times New Roman"/>
              </a:rPr>
              <a:t>педагогическую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ситуацию,</a:t>
            </a:r>
            <a:endParaRPr sz="2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30"/>
              </a:spcBef>
            </a:pPr>
            <a:r>
              <a:rPr sz="2200" spc="-45" dirty="0">
                <a:latin typeface="Times New Roman"/>
                <a:cs typeface="Times New Roman"/>
              </a:rPr>
              <a:t>когда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фактором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воспитания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становится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буквально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всё:</a:t>
            </a:r>
            <a:r>
              <a:rPr sz="2200" spc="-5" dirty="0">
                <a:latin typeface="Times New Roman"/>
                <a:cs typeface="Times New Roman"/>
              </a:rPr>
              <a:t> интерьер</a:t>
            </a:r>
            <a:endParaRPr sz="22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помещения,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расположение</a:t>
            </a:r>
            <a:endParaRPr sz="22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предметов,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отношение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к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ним,</a:t>
            </a:r>
            <a:endParaRPr sz="2200">
              <a:latin typeface="Times New Roman"/>
              <a:cs typeface="Times New Roman"/>
            </a:endParaRPr>
          </a:p>
          <a:p>
            <a:pPr marL="158750" marR="151130" algn="ctr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события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семейной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жизни,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формы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взаимоотношений </a:t>
            </a:r>
            <a:r>
              <a:rPr sz="2200" spc="5" dirty="0">
                <a:latin typeface="Times New Roman"/>
                <a:cs typeface="Times New Roman"/>
              </a:rPr>
              <a:t>и </a:t>
            </a:r>
            <a:r>
              <a:rPr sz="2200" spc="10" dirty="0">
                <a:latin typeface="Times New Roman"/>
                <a:cs typeface="Times New Roman"/>
              </a:rPr>
              <a:t>способы 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общения, традиции и обычаи и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многое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другое.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581024"/>
            <a:ext cx="8001634" cy="5235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Times New Roman"/>
                <a:cs typeface="Times New Roman"/>
              </a:rPr>
              <a:t>Нормальная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семейная атмосфера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-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основа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формирования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личности.</a:t>
            </a:r>
            <a:endParaRPr sz="210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  <a:spcBef>
                <a:spcPts val="1685"/>
              </a:spcBef>
            </a:pPr>
            <a:r>
              <a:rPr sz="2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1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этого</a:t>
            </a:r>
            <a:r>
              <a:rPr sz="2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необходимо:</a:t>
            </a:r>
            <a:endParaRPr sz="2100">
              <a:latin typeface="Times New Roman"/>
              <a:cs typeface="Times New Roman"/>
            </a:endParaRPr>
          </a:p>
          <a:p>
            <a:pPr marL="356870" marR="15240" indent="-344805">
              <a:lnSpc>
                <a:spcPts val="202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100" b="1" spc="5" dirty="0">
                <a:latin typeface="Times New Roman"/>
                <a:cs typeface="Times New Roman"/>
              </a:rPr>
              <a:t>осознание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родителями</a:t>
            </a:r>
            <a:r>
              <a:rPr sz="2100" b="1" spc="-8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своего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долга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и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10" dirty="0">
                <a:latin typeface="Times New Roman"/>
                <a:cs typeface="Times New Roman"/>
              </a:rPr>
              <a:t>чувства</a:t>
            </a:r>
            <a:r>
              <a:rPr sz="2100" b="1" spc="-65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ответственности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за </a:t>
            </a:r>
            <a:r>
              <a:rPr sz="2100" b="1" spc="10" dirty="0">
                <a:latin typeface="Times New Roman"/>
                <a:cs typeface="Times New Roman"/>
              </a:rPr>
              <a:t>воспитание </a:t>
            </a:r>
            <a:r>
              <a:rPr sz="2100" b="1" spc="5" dirty="0">
                <a:latin typeface="Times New Roman"/>
                <a:cs typeface="Times New Roman"/>
              </a:rPr>
              <a:t>детей, </a:t>
            </a:r>
            <a:r>
              <a:rPr sz="2100" dirty="0">
                <a:latin typeface="Times New Roman"/>
                <a:cs typeface="Times New Roman"/>
              </a:rPr>
              <a:t>основанного на взаимном </a:t>
            </a:r>
            <a:r>
              <a:rPr sz="2100" spc="-10" dirty="0">
                <a:latin typeface="Times New Roman"/>
                <a:cs typeface="Times New Roman"/>
              </a:rPr>
              <a:t>уважении отца </a:t>
            </a:r>
            <a:r>
              <a:rPr sz="2100" spc="5" dirty="0">
                <a:latin typeface="Times New Roman"/>
                <a:cs typeface="Times New Roman"/>
              </a:rPr>
              <a:t>и 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матери,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постоянном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внимании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к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учебной,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трудовой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и</a:t>
            </a:r>
            <a:endParaRPr sz="2100">
              <a:latin typeface="Times New Roman"/>
              <a:cs typeface="Times New Roman"/>
            </a:endParaRPr>
          </a:p>
          <a:p>
            <a:pPr marL="356870">
              <a:lnSpc>
                <a:spcPts val="1775"/>
              </a:lnSpc>
            </a:pPr>
            <a:r>
              <a:rPr sz="2100" spc="5" dirty="0">
                <a:latin typeface="Times New Roman"/>
                <a:cs typeface="Times New Roman"/>
              </a:rPr>
              <a:t>общественной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жизни,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помощь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и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поддержка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больших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и</a:t>
            </a:r>
            <a:r>
              <a:rPr sz="2100" dirty="0">
                <a:latin typeface="Times New Roman"/>
                <a:cs typeface="Times New Roman"/>
              </a:rPr>
              <a:t> малых</a:t>
            </a:r>
            <a:endParaRPr sz="2100">
              <a:latin typeface="Times New Roman"/>
              <a:cs typeface="Times New Roman"/>
            </a:endParaRPr>
          </a:p>
          <a:p>
            <a:pPr marL="356870" marR="5080">
              <a:lnSpc>
                <a:spcPts val="2020"/>
              </a:lnSpc>
              <a:spcBef>
                <a:spcPts val="229"/>
              </a:spcBef>
            </a:pPr>
            <a:r>
              <a:rPr sz="2100" spc="5" dirty="0">
                <a:latin typeface="Times New Roman"/>
                <a:cs typeface="Times New Roman"/>
              </a:rPr>
              <a:t>делах,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бережном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отношении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к </a:t>
            </a:r>
            <a:r>
              <a:rPr sz="2100" spc="-5" dirty="0">
                <a:latin typeface="Times New Roman"/>
                <a:cs typeface="Times New Roman"/>
              </a:rPr>
              <a:t>достоинству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каждого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члена </a:t>
            </a:r>
            <a:r>
              <a:rPr sz="2100" spc="5" dirty="0">
                <a:latin typeface="Times New Roman"/>
                <a:cs typeface="Times New Roman"/>
              </a:rPr>
              <a:t>семьи,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постоянном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взаимном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проявлении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такта;</a:t>
            </a:r>
            <a:endParaRPr sz="2100">
              <a:latin typeface="Times New Roman"/>
              <a:cs typeface="Times New Roman"/>
            </a:endParaRPr>
          </a:p>
          <a:p>
            <a:pPr marL="356870" marR="675005" indent="-344805">
              <a:lnSpc>
                <a:spcPct val="80100"/>
              </a:lnSpc>
              <a:spcBef>
                <a:spcPts val="5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100" b="1" spc="5" dirty="0">
                <a:latin typeface="Times New Roman"/>
                <a:cs typeface="Times New Roman"/>
              </a:rPr>
              <a:t>организация</a:t>
            </a:r>
            <a:r>
              <a:rPr sz="2100" b="1" spc="43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жизни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и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15" dirty="0">
                <a:latin typeface="Times New Roman"/>
                <a:cs typeface="Times New Roman"/>
              </a:rPr>
              <a:t>быта</a:t>
            </a:r>
            <a:r>
              <a:rPr sz="2100" b="1" spc="-55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семьи,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основе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которой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лежит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равенство всех членов, </a:t>
            </a:r>
            <a:r>
              <a:rPr sz="2100" spc="-5" dirty="0">
                <a:latin typeface="Times New Roman"/>
                <a:cs typeface="Times New Roman"/>
              </a:rPr>
              <a:t>привлечение </a:t>
            </a:r>
            <a:r>
              <a:rPr sz="2100" dirty="0">
                <a:latin typeface="Times New Roman"/>
                <a:cs typeface="Times New Roman"/>
              </a:rPr>
              <a:t>детей </a:t>
            </a:r>
            <a:r>
              <a:rPr sz="2100" spc="5" dirty="0">
                <a:latin typeface="Times New Roman"/>
                <a:cs typeface="Times New Roman"/>
              </a:rPr>
              <a:t>к решению 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хозяйственных </a:t>
            </a:r>
            <a:r>
              <a:rPr sz="2100" spc="5" dirty="0">
                <a:latin typeface="Times New Roman"/>
                <a:cs typeface="Times New Roman"/>
              </a:rPr>
              <a:t>вопросов жизни семьи, </a:t>
            </a:r>
            <a:r>
              <a:rPr sz="2100" dirty="0">
                <a:latin typeface="Times New Roman"/>
                <a:cs typeface="Times New Roman"/>
              </a:rPr>
              <a:t>ведению </a:t>
            </a:r>
            <a:r>
              <a:rPr sz="2100" spc="-10" dirty="0">
                <a:latin typeface="Times New Roman"/>
                <a:cs typeface="Times New Roman"/>
              </a:rPr>
              <a:t>хозяйства, </a:t>
            </a:r>
            <a:r>
              <a:rPr sz="2100" spc="5" dirty="0">
                <a:latin typeface="Times New Roman"/>
                <a:cs typeface="Times New Roman"/>
              </a:rPr>
              <a:t>к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посильному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Times New Roman"/>
                <a:cs typeface="Times New Roman"/>
              </a:rPr>
              <a:t>труду;</a:t>
            </a:r>
            <a:endParaRPr sz="2100">
              <a:latin typeface="Times New Roman"/>
              <a:cs typeface="Times New Roman"/>
            </a:endParaRPr>
          </a:p>
          <a:p>
            <a:pPr marL="356870" indent="-344805">
              <a:lnSpc>
                <a:spcPts val="227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100" b="1" spc="5" dirty="0">
                <a:latin typeface="Times New Roman"/>
                <a:cs typeface="Times New Roman"/>
              </a:rPr>
              <a:t>в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разумной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организации</a:t>
            </a:r>
            <a:r>
              <a:rPr sz="2100" b="1" spc="-6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отдыха</a:t>
            </a:r>
            <a:r>
              <a:rPr sz="2100" b="1" spc="-7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участии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спортивных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и</a:t>
            </a:r>
            <a:endParaRPr sz="2100">
              <a:latin typeface="Times New Roman"/>
              <a:cs typeface="Times New Roman"/>
            </a:endParaRPr>
          </a:p>
          <a:p>
            <a:pPr marL="356870">
              <a:lnSpc>
                <a:spcPts val="2020"/>
              </a:lnSpc>
            </a:pPr>
            <a:r>
              <a:rPr sz="2100" spc="-5" dirty="0">
                <a:latin typeface="Times New Roman"/>
                <a:cs typeface="Times New Roman"/>
              </a:rPr>
              <a:t>туристских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походах,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совместных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прогулках,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чтении,</a:t>
            </a:r>
            <a:endParaRPr sz="2100">
              <a:latin typeface="Times New Roman"/>
              <a:cs typeface="Times New Roman"/>
            </a:endParaRPr>
          </a:p>
          <a:p>
            <a:pPr marL="356870">
              <a:lnSpc>
                <a:spcPts val="2270"/>
              </a:lnSpc>
            </a:pPr>
            <a:r>
              <a:rPr sz="2100" dirty="0">
                <a:latin typeface="Times New Roman"/>
                <a:cs typeface="Times New Roman"/>
              </a:rPr>
              <a:t>прослушивании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музыки,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посещении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театра</a:t>
            </a:r>
            <a:r>
              <a:rPr sz="2100" spc="5" dirty="0">
                <a:latin typeface="Times New Roman"/>
                <a:cs typeface="Times New Roman"/>
              </a:rPr>
              <a:t> и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кино;</a:t>
            </a:r>
            <a:endParaRPr sz="2100">
              <a:latin typeface="Times New Roman"/>
              <a:cs typeface="Times New Roman"/>
            </a:endParaRPr>
          </a:p>
          <a:p>
            <a:pPr marL="356870" indent="-344805">
              <a:lnSpc>
                <a:spcPts val="227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100" b="1" spc="5" dirty="0">
                <a:latin typeface="Times New Roman"/>
                <a:cs typeface="Times New Roman"/>
              </a:rPr>
              <a:t>взаимная</a:t>
            </a:r>
            <a:r>
              <a:rPr sz="2100" b="1" spc="45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принципиальная</a:t>
            </a:r>
            <a:r>
              <a:rPr sz="2100" b="1" spc="-8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требовательность,</a:t>
            </a:r>
            <a:endParaRPr sz="2100">
              <a:latin typeface="Times New Roman"/>
              <a:cs typeface="Times New Roman"/>
            </a:endParaRPr>
          </a:p>
          <a:p>
            <a:pPr marL="356870" marR="578485">
              <a:lnSpc>
                <a:spcPts val="2020"/>
              </a:lnSpc>
              <a:spcBef>
                <a:spcPts val="229"/>
              </a:spcBef>
            </a:pPr>
            <a:r>
              <a:rPr sz="2100" spc="-5" dirty="0">
                <a:latin typeface="Times New Roman"/>
                <a:cs typeface="Times New Roman"/>
              </a:rPr>
              <a:t>доброжелательный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тон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обращении,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задушевность,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любовь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и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жизнерадостность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в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семье.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612"/>
            <a:ext cx="8074025" cy="310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latin typeface="Times New Roman"/>
                <a:cs typeface="Times New Roman"/>
              </a:rPr>
              <a:t>Таким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образом,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семья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это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первая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школа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общения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ребенка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основной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фактор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формирования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его</a:t>
            </a:r>
            <a:endParaRPr sz="2800">
              <a:latin typeface="Times New Roman"/>
              <a:cs typeface="Times New Roman"/>
            </a:endParaRPr>
          </a:p>
          <a:p>
            <a:pPr marL="3399790">
              <a:lnSpc>
                <a:spcPct val="100000"/>
              </a:lnSpc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личности.</a:t>
            </a:r>
            <a:endParaRPr sz="2800">
              <a:latin typeface="Times New Roman"/>
              <a:cs typeface="Times New Roman"/>
            </a:endParaRPr>
          </a:p>
          <a:p>
            <a:pPr marL="628015" marR="17145" indent="-612775">
              <a:lnSpc>
                <a:spcPct val="100000"/>
              </a:lnSpc>
              <a:spcBef>
                <a:spcPts val="675"/>
              </a:spcBef>
            </a:pPr>
            <a:r>
              <a:rPr sz="2800" spc="-30" dirty="0">
                <a:latin typeface="Times New Roman"/>
                <a:cs typeface="Times New Roman"/>
              </a:rPr>
              <a:t>Роль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семьи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состоит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постепенном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введении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ребенка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общество,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чтобы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его </a:t>
            </a:r>
            <a:r>
              <a:rPr sz="2800" spc="5" dirty="0">
                <a:latin typeface="Times New Roman"/>
                <a:cs typeface="Times New Roman"/>
              </a:rPr>
              <a:t>развитие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шло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сообразно</a:t>
            </a:r>
            <a:endParaRPr sz="2800">
              <a:latin typeface="Times New Roman"/>
              <a:cs typeface="Times New Roman"/>
            </a:endParaRPr>
          </a:p>
          <a:p>
            <a:pPr marL="2905760" marR="544195" indent="-2015489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природе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человека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культуре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страны,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где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он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появился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на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свет.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954" y="484073"/>
            <a:ext cx="8001000" cy="5930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025"/>
              </a:lnSpc>
              <a:spcBef>
                <a:spcPts val="110"/>
              </a:spcBef>
            </a:pPr>
            <a:r>
              <a:rPr sz="2800" b="1" spc="-35" dirty="0">
                <a:latin typeface="Times New Roman"/>
                <a:cs typeface="Times New Roman"/>
              </a:rPr>
              <a:t>Кто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же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такой</a:t>
            </a:r>
            <a:r>
              <a:rPr sz="2800" b="1" spc="-10" dirty="0">
                <a:latin typeface="Times New Roman"/>
                <a:cs typeface="Times New Roman"/>
              </a:rPr>
              <a:t> современный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компетентный</a:t>
            </a:r>
            <a:endParaRPr sz="2800">
              <a:latin typeface="Times New Roman"/>
              <a:cs typeface="Times New Roman"/>
            </a:endParaRPr>
          </a:p>
          <a:p>
            <a:pPr marL="3342004">
              <a:lnSpc>
                <a:spcPts val="3025"/>
              </a:lnSpc>
            </a:pPr>
            <a:r>
              <a:rPr sz="2800" b="1" spc="-5" dirty="0">
                <a:latin typeface="Times New Roman"/>
                <a:cs typeface="Times New Roman"/>
              </a:rPr>
              <a:t>родитель?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marL="372110" marR="33020" indent="-15240">
              <a:lnSpc>
                <a:spcPct val="80000"/>
              </a:lnSpc>
            </a:pPr>
            <a:r>
              <a:rPr sz="2800" spc="5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настоящее </a:t>
            </a:r>
            <a:r>
              <a:rPr sz="2800" dirty="0">
                <a:latin typeface="Times New Roman"/>
                <a:cs typeface="Times New Roman"/>
              </a:rPr>
              <a:t>время </a:t>
            </a:r>
            <a:r>
              <a:rPr sz="2800" spc="-20" dirty="0">
                <a:latin typeface="Times New Roman"/>
                <a:cs typeface="Times New Roman"/>
              </a:rPr>
              <a:t>существует </a:t>
            </a:r>
            <a:r>
              <a:rPr sz="2800" spc="-5" dirty="0">
                <a:latin typeface="Times New Roman"/>
                <a:cs typeface="Times New Roman"/>
              </a:rPr>
              <a:t>международный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термин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«воспитание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родителей»,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под </a:t>
            </a:r>
            <a:r>
              <a:rPr sz="2800" spc="-30" dirty="0">
                <a:latin typeface="Times New Roman"/>
                <a:cs typeface="Times New Roman"/>
              </a:rPr>
              <a:t>которым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понимается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помощь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родителям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исполнении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ими</a:t>
            </a:r>
            <a:endParaRPr sz="2800">
              <a:latin typeface="Times New Roman"/>
              <a:cs typeface="Times New Roman"/>
            </a:endParaRPr>
          </a:p>
          <a:p>
            <a:pPr marL="905510">
              <a:lnSpc>
                <a:spcPts val="2690"/>
              </a:lnSpc>
            </a:pPr>
            <a:r>
              <a:rPr sz="2800" spc="-10" dirty="0">
                <a:latin typeface="Times New Roman"/>
                <a:cs typeface="Times New Roman"/>
              </a:rPr>
              <a:t>функций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воспитателей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собственных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детей.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  <a:spcBef>
                <a:spcPts val="1925"/>
              </a:spcBef>
            </a:pPr>
            <a:r>
              <a:rPr sz="2800" b="1" spc="-20" dirty="0">
                <a:latin typeface="Times New Roman"/>
                <a:cs typeface="Times New Roman"/>
              </a:rPr>
              <a:t>Необходимость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работы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по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воспитанию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родителей</a:t>
            </a:r>
            <a:endParaRPr sz="2800">
              <a:latin typeface="Times New Roman"/>
              <a:cs typeface="Times New Roman"/>
            </a:endParaRPr>
          </a:p>
          <a:p>
            <a:pPr marL="2988310">
              <a:lnSpc>
                <a:spcPts val="3025"/>
              </a:lnSpc>
            </a:pPr>
            <a:r>
              <a:rPr sz="2800" b="1" spc="-5" dirty="0">
                <a:latin typeface="Times New Roman"/>
                <a:cs typeface="Times New Roman"/>
              </a:rPr>
              <a:t>основывается:</a:t>
            </a:r>
            <a:endParaRPr sz="2800">
              <a:latin typeface="Times New Roman"/>
              <a:cs typeface="Times New Roman"/>
            </a:endParaRPr>
          </a:p>
          <a:p>
            <a:pPr marL="1128395" indent="-345440">
              <a:lnSpc>
                <a:spcPct val="100000"/>
              </a:lnSpc>
              <a:buFont typeface="Arial MT"/>
              <a:buChar char="•"/>
              <a:tabLst>
                <a:tab pos="1128395" algn="l"/>
                <a:tab pos="1129030" algn="l"/>
              </a:tabLst>
            </a:pPr>
            <a:r>
              <a:rPr sz="2800" spc="5" dirty="0">
                <a:latin typeface="Times New Roman"/>
                <a:cs typeface="Times New Roman"/>
              </a:rPr>
              <a:t>на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потребности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родителей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поддержке;</a:t>
            </a:r>
            <a:endParaRPr sz="2800">
              <a:latin typeface="Times New Roman"/>
              <a:cs typeface="Times New Roman"/>
            </a:endParaRPr>
          </a:p>
          <a:p>
            <a:pPr marL="549275" indent="-345440">
              <a:lnSpc>
                <a:spcPts val="3025"/>
              </a:lnSpc>
              <a:spcBef>
                <a:spcPts val="5"/>
              </a:spcBef>
              <a:buFont typeface="Arial MT"/>
              <a:buChar char="•"/>
              <a:tabLst>
                <a:tab pos="549275" algn="l"/>
                <a:tab pos="549910" algn="l"/>
              </a:tabLst>
            </a:pPr>
            <a:r>
              <a:rPr sz="2800" spc="5" dirty="0">
                <a:latin typeface="Times New Roman"/>
                <a:cs typeface="Times New Roman"/>
              </a:rPr>
              <a:t>на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потребности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самого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ребенка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образованных</a:t>
            </a:r>
            <a:endParaRPr sz="2800">
              <a:latin typeface="Times New Roman"/>
              <a:cs typeface="Times New Roman"/>
            </a:endParaRPr>
          </a:p>
          <a:p>
            <a:pPr marL="3342004">
              <a:lnSpc>
                <a:spcPts val="3025"/>
              </a:lnSpc>
            </a:pPr>
            <a:r>
              <a:rPr sz="2800" spc="-5" dirty="0">
                <a:latin typeface="Times New Roman"/>
                <a:cs typeface="Times New Roman"/>
              </a:rPr>
              <a:t>родителях;</a:t>
            </a:r>
            <a:endParaRPr sz="2800">
              <a:latin typeface="Times New Roman"/>
              <a:cs typeface="Times New Roman"/>
            </a:endParaRPr>
          </a:p>
          <a:p>
            <a:pPr marL="384810" marR="42545" lvl="1" indent="146050">
              <a:lnSpc>
                <a:spcPct val="80000"/>
              </a:lnSpc>
              <a:spcBef>
                <a:spcPts val="670"/>
              </a:spcBef>
              <a:buFont typeface="Arial MT"/>
              <a:buChar char="•"/>
              <a:tabLst>
                <a:tab pos="875030" algn="l"/>
                <a:tab pos="875665" algn="l"/>
              </a:tabLst>
            </a:pPr>
            <a:r>
              <a:rPr sz="2800" spc="5" dirty="0">
                <a:latin typeface="Times New Roman"/>
                <a:cs typeface="Times New Roman"/>
              </a:rPr>
              <a:t>на </a:t>
            </a:r>
            <a:r>
              <a:rPr sz="2800" spc="-5" dirty="0">
                <a:latin typeface="Times New Roman"/>
                <a:cs typeface="Times New Roman"/>
              </a:rPr>
              <a:t>существовании </a:t>
            </a:r>
            <a:r>
              <a:rPr sz="2800" spc="5" dirty="0">
                <a:latin typeface="Times New Roman"/>
                <a:cs typeface="Times New Roman"/>
              </a:rPr>
              <a:t>бесспорной </a:t>
            </a:r>
            <a:r>
              <a:rPr sz="2800" spc="-10" dirty="0">
                <a:latin typeface="Times New Roman"/>
                <a:cs typeface="Times New Roman"/>
              </a:rPr>
              <a:t>связи </a:t>
            </a:r>
            <a:r>
              <a:rPr sz="2800" spc="5" dirty="0">
                <a:latin typeface="Times New Roman"/>
                <a:cs typeface="Times New Roman"/>
              </a:rPr>
              <a:t>между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качеством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домашнего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воспитания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социальными</a:t>
            </a:r>
            <a:endParaRPr sz="2800">
              <a:latin typeface="Times New Roman"/>
              <a:cs typeface="Times New Roman"/>
            </a:endParaRPr>
          </a:p>
          <a:p>
            <a:pPr marL="2436495">
              <a:lnSpc>
                <a:spcPts val="2690"/>
              </a:lnSpc>
            </a:pPr>
            <a:r>
              <a:rPr sz="2800" spc="-5" dirty="0">
                <a:latin typeface="Times New Roman"/>
                <a:cs typeface="Times New Roman"/>
              </a:rPr>
              <a:t>проблемами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общества.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677113"/>
            <a:ext cx="7897495" cy="50653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36245" marR="5080" indent="-189230">
              <a:lnSpc>
                <a:spcPts val="2810"/>
              </a:lnSpc>
              <a:spcBef>
                <a:spcPts val="445"/>
              </a:spcBef>
            </a:pPr>
            <a:r>
              <a:rPr sz="2600" spc="-5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понятие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«воспитание</a:t>
            </a:r>
            <a:r>
              <a:rPr sz="26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родителей»</a:t>
            </a:r>
            <a:r>
              <a:rPr sz="26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входят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вопросы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влияния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семьи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на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i="1" spc="-20" dirty="0">
                <a:latin typeface="Times New Roman"/>
                <a:cs typeface="Times New Roman"/>
              </a:rPr>
              <a:t>формирование</a:t>
            </a:r>
            <a:r>
              <a:rPr sz="2600" i="1" spc="20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личности </a:t>
            </a:r>
            <a:r>
              <a:rPr sz="2600" i="1" spc="-20" dirty="0">
                <a:latin typeface="Times New Roman"/>
                <a:cs typeface="Times New Roman"/>
              </a:rPr>
              <a:t>ребенка</a:t>
            </a:r>
            <a:r>
              <a:rPr sz="2600" i="1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его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развитие в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целом,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а </a:t>
            </a:r>
            <a:r>
              <a:rPr sz="2600" spc="-10" dirty="0">
                <a:latin typeface="Times New Roman"/>
                <a:cs typeface="Times New Roman"/>
              </a:rPr>
              <a:t>также</a:t>
            </a:r>
            <a:r>
              <a:rPr sz="2600" dirty="0">
                <a:latin typeface="Times New Roman"/>
                <a:cs typeface="Times New Roman"/>
              </a:rPr>
              <a:t> вопросы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отношения</a:t>
            </a:r>
            <a:endParaRPr sz="2600">
              <a:latin typeface="Times New Roman"/>
              <a:cs typeface="Times New Roman"/>
            </a:endParaRPr>
          </a:p>
          <a:p>
            <a:pPr marL="2058035">
              <a:lnSpc>
                <a:spcPts val="2765"/>
              </a:lnSpc>
            </a:pPr>
            <a:r>
              <a:rPr sz="2600" i="1" spc="-25" dirty="0">
                <a:latin typeface="Times New Roman"/>
                <a:cs typeface="Times New Roman"/>
              </a:rPr>
              <a:t>семьи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к</a:t>
            </a:r>
            <a:r>
              <a:rPr sz="2600" i="1" spc="-30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обществу</a:t>
            </a:r>
            <a:r>
              <a:rPr sz="2600" i="1" spc="-1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и</a:t>
            </a:r>
            <a:r>
              <a:rPr sz="2600" i="1" spc="-15" dirty="0">
                <a:latin typeface="Times New Roman"/>
                <a:cs typeface="Times New Roman"/>
              </a:rPr>
              <a:t> </a:t>
            </a:r>
            <a:r>
              <a:rPr sz="2600" i="1" spc="-25" dirty="0">
                <a:latin typeface="Times New Roman"/>
                <a:cs typeface="Times New Roman"/>
              </a:rPr>
              <a:t>культуре</a:t>
            </a:r>
            <a:r>
              <a:rPr sz="2600" spc="-2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356870" marR="126364" indent="-344805">
              <a:lnSpc>
                <a:spcPts val="2810"/>
              </a:lnSpc>
            </a:pPr>
            <a:r>
              <a:rPr sz="2600" b="1" dirty="0">
                <a:latin typeface="Times New Roman"/>
                <a:cs typeface="Times New Roman"/>
              </a:rPr>
              <a:t>Целью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воспитания </a:t>
            </a:r>
            <a:r>
              <a:rPr sz="2600" spc="-15" dirty="0">
                <a:latin typeface="Times New Roman"/>
                <a:cs typeface="Times New Roman"/>
              </a:rPr>
              <a:t>родителей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является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создание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таких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перспектив,</a:t>
            </a:r>
            <a:r>
              <a:rPr sz="2600" spc="-5" dirty="0">
                <a:latin typeface="Times New Roman"/>
                <a:cs typeface="Times New Roman"/>
              </a:rPr>
              <a:t> в </a:t>
            </a:r>
            <a:r>
              <a:rPr sz="2600" spc="-35" dirty="0">
                <a:latin typeface="Times New Roman"/>
                <a:cs typeface="Times New Roman"/>
              </a:rPr>
              <a:t>которых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они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нуждаются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как</a:t>
            </a:r>
            <a:endParaRPr sz="2600">
              <a:latin typeface="Times New Roman"/>
              <a:cs typeface="Times New Roman"/>
            </a:endParaRPr>
          </a:p>
          <a:p>
            <a:pPr marL="356870">
              <a:lnSpc>
                <a:spcPts val="2765"/>
              </a:lnSpc>
            </a:pPr>
            <a:r>
              <a:rPr sz="2600" spc="-5" dirty="0">
                <a:latin typeface="Times New Roman"/>
                <a:cs typeface="Times New Roman"/>
              </a:rPr>
              <a:t>воспитатели.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spc="5" dirty="0">
                <a:latin typeface="Times New Roman"/>
                <a:cs typeface="Times New Roman"/>
              </a:rPr>
              <a:t>Воспитание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родителей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должно:</a:t>
            </a:r>
            <a:endParaRPr sz="2600">
              <a:latin typeface="Times New Roman"/>
              <a:cs typeface="Times New Roman"/>
            </a:endParaRPr>
          </a:p>
          <a:p>
            <a:pPr marL="356870" marR="210185" indent="-344805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600" spc="-5" dirty="0">
                <a:latin typeface="Times New Roman"/>
                <a:cs typeface="Times New Roman"/>
              </a:rPr>
              <a:t>прежде </a:t>
            </a:r>
            <a:r>
              <a:rPr sz="2600" spc="-20" dirty="0">
                <a:latin typeface="Times New Roman"/>
                <a:cs typeface="Times New Roman"/>
              </a:rPr>
              <a:t>всего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помочь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им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приобрести</a:t>
            </a:r>
            <a:r>
              <a:rPr sz="2600" spc="-5" dirty="0">
                <a:latin typeface="Times New Roman"/>
                <a:cs typeface="Times New Roman"/>
              </a:rPr>
              <a:t> уверенность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решительность;</a:t>
            </a:r>
            <a:endParaRPr sz="2600">
              <a:latin typeface="Times New Roman"/>
              <a:cs typeface="Times New Roman"/>
            </a:endParaRPr>
          </a:p>
          <a:p>
            <a:pPr marL="356870" marR="1418590" indent="-344805">
              <a:lnSpc>
                <a:spcPts val="2810"/>
              </a:lnSpc>
              <a:spcBef>
                <a:spcPts val="6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600" spc="-15" dirty="0">
                <a:latin typeface="Times New Roman"/>
                <a:cs typeface="Times New Roman"/>
              </a:rPr>
              <a:t>увидеть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свои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возможности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почувствовать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ответственность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за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своих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детей.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90169"/>
            <a:ext cx="7797165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algn="ctr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рамках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повышения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педагогической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компетентности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предлагает</a:t>
            </a:r>
            <a:endParaRPr sz="1800">
              <a:latin typeface="Times New Roman"/>
              <a:cs typeface="Times New Roman"/>
            </a:endParaRPr>
          </a:p>
          <a:p>
            <a:pPr marL="616585" algn="ctr">
              <a:lnSpc>
                <a:spcPts val="1945"/>
              </a:lnSpc>
            </a:pPr>
            <a:r>
              <a:rPr sz="1800" spc="-5" dirty="0">
                <a:latin typeface="Times New Roman"/>
                <a:cs typeface="Times New Roman"/>
              </a:rPr>
              <a:t>прежде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всего</a:t>
            </a:r>
            <a:endParaRPr sz="1800">
              <a:latin typeface="Times New Roman"/>
              <a:cs typeface="Times New Roman"/>
            </a:endParaRPr>
          </a:p>
          <a:p>
            <a:pPr marL="274320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информационно-просветительский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подход</a:t>
            </a:r>
            <a:r>
              <a:rPr sz="1800" spc="-2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71780" algn="ctr">
              <a:lnSpc>
                <a:spcPct val="100000"/>
              </a:lnSpc>
              <a:tabLst>
                <a:tab pos="3150870" algn="l"/>
              </a:tabLst>
            </a:pPr>
            <a:r>
              <a:rPr sz="1800" spc="10" dirty="0">
                <a:latin typeface="Times New Roman"/>
                <a:cs typeface="Times New Roman"/>
              </a:rPr>
              <a:t>Эта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модель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взаимодействия	</a:t>
            </a:r>
            <a:r>
              <a:rPr sz="1800" spc="5" dirty="0">
                <a:latin typeface="Times New Roman"/>
                <a:cs typeface="Times New Roman"/>
              </a:rPr>
              <a:t>носит</a:t>
            </a:r>
            <a:r>
              <a:rPr sz="1800" spc="-5" dirty="0">
                <a:latin typeface="Times New Roman"/>
                <a:cs typeface="Times New Roman"/>
              </a:rPr>
              <a:t> профилактический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характер.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Она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направлена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на: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расширение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восстановление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воспитательного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потенциала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семьи;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активное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включение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социального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38112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этих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целях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используются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различные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работы: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ts val="1945"/>
              </a:lnSpc>
              <a:spcBef>
                <a:spcPts val="5"/>
              </a:spcBef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лекции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(«Личный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пример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родителей»,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«Поощрение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наказание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семье»,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ts val="1945"/>
              </a:lnSpc>
            </a:pPr>
            <a:r>
              <a:rPr sz="1800" i="1" spc="-10" dirty="0">
                <a:latin typeface="Times New Roman"/>
                <a:cs typeface="Times New Roman"/>
              </a:rPr>
              <a:t>«Детско-родительские</a:t>
            </a:r>
            <a:r>
              <a:rPr sz="1800" i="1" spc="-20" dirty="0">
                <a:latin typeface="Times New Roman"/>
                <a:cs typeface="Times New Roman"/>
              </a:rPr>
              <a:t> конфликты: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их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профилактика</a:t>
            </a:r>
            <a:r>
              <a:rPr sz="1800" i="1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5" dirty="0">
                <a:latin typeface="Times New Roman"/>
                <a:cs typeface="Times New Roman"/>
              </a:rPr>
              <a:t> разрешение»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т.д)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6870" indent="-344805">
              <a:lnSpc>
                <a:spcPts val="1945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практические</a:t>
            </a:r>
            <a:r>
              <a:rPr sz="1800" b="1" spc="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занятия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(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«Как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передать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свою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любовь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детям»,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«Идеальный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ts val="1945"/>
              </a:lnSpc>
            </a:pPr>
            <a:r>
              <a:rPr sz="1800" i="1" spc="-5" dirty="0">
                <a:latin typeface="Times New Roman"/>
                <a:cs typeface="Times New Roman"/>
              </a:rPr>
              <a:t>ребёнок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5" dirty="0">
                <a:latin typeface="Times New Roman"/>
                <a:cs typeface="Times New Roman"/>
              </a:rPr>
              <a:t> идеальный </a:t>
            </a:r>
            <a:r>
              <a:rPr sz="1800" i="1" spc="-10" dirty="0">
                <a:latin typeface="Times New Roman"/>
                <a:cs typeface="Times New Roman"/>
              </a:rPr>
              <a:t>родитель»,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«Список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претензий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к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ребёнку»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т.д.)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buFont typeface="Times New Roman"/>
              <a:buChar char="-"/>
              <a:tabLst>
                <a:tab pos="414655" algn="l"/>
                <a:tab pos="41529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психолого-педагогические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консультации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-"/>
            </a:pPr>
            <a:endParaRPr sz="2250">
              <a:latin typeface="Times New Roman"/>
              <a:cs typeface="Times New Roman"/>
            </a:endParaRPr>
          </a:p>
          <a:p>
            <a:pPr marL="356870" marR="60960" indent="-344805">
              <a:lnSpc>
                <a:spcPct val="801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педагогические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поручения,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педагогические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практикумы</a:t>
            </a:r>
            <a:r>
              <a:rPr sz="1800" b="1" spc="1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(«Организация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труда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15" dirty="0">
                <a:latin typeface="Times New Roman"/>
                <a:cs typeface="Times New Roman"/>
              </a:rPr>
              <a:t>семье», </a:t>
            </a:r>
            <a:r>
              <a:rPr sz="1800" i="1" spc="-5" dirty="0">
                <a:latin typeface="Times New Roman"/>
                <a:cs typeface="Times New Roman"/>
              </a:rPr>
              <a:t>«Новая </a:t>
            </a:r>
            <a:r>
              <a:rPr sz="1800" i="1" spc="-15" dirty="0">
                <a:latin typeface="Times New Roman"/>
                <a:cs typeface="Times New Roman"/>
              </a:rPr>
              <a:t>семейная </a:t>
            </a:r>
            <a:r>
              <a:rPr sz="1800" i="1" dirty="0">
                <a:latin typeface="Times New Roman"/>
                <a:cs typeface="Times New Roman"/>
              </a:rPr>
              <a:t>традиция», </a:t>
            </a:r>
            <a:r>
              <a:rPr sz="1800" i="1" spc="-5" dirty="0">
                <a:latin typeface="Times New Roman"/>
                <a:cs typeface="Times New Roman"/>
              </a:rPr>
              <a:t>«Семейная взаимопомощь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трудной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ситуации»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т.д.)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087" y="477977"/>
            <a:ext cx="8059420" cy="55606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088390" marR="20320" indent="-1057910">
              <a:lnSpc>
                <a:spcPts val="2880"/>
              </a:lnSpc>
              <a:spcBef>
                <a:spcPts val="795"/>
              </a:spcBef>
              <a:tabLst>
                <a:tab pos="6445885" algn="l"/>
              </a:tabLst>
            </a:pPr>
            <a:r>
              <a:rPr sz="3000" spc="-130" dirty="0">
                <a:latin typeface="Times New Roman"/>
                <a:cs typeface="Times New Roman"/>
              </a:rPr>
              <a:t>Т</a:t>
            </a:r>
            <a:r>
              <a:rPr sz="3000" spc="5" dirty="0">
                <a:latin typeface="Times New Roman"/>
                <a:cs typeface="Times New Roman"/>
              </a:rPr>
              <a:t>р</a:t>
            </a:r>
            <a:r>
              <a:rPr sz="3000" spc="-15" dirty="0">
                <a:latin typeface="Times New Roman"/>
                <a:cs typeface="Times New Roman"/>
              </a:rPr>
              <a:t>а</a:t>
            </a:r>
            <a:r>
              <a:rPr sz="3000" dirty="0">
                <a:latin typeface="Times New Roman"/>
                <a:cs typeface="Times New Roman"/>
              </a:rPr>
              <a:t>д</a:t>
            </a:r>
            <a:r>
              <a:rPr sz="3000" spc="5" dirty="0">
                <a:latin typeface="Times New Roman"/>
                <a:cs typeface="Times New Roman"/>
              </a:rPr>
              <a:t>и</a:t>
            </a:r>
            <a:r>
              <a:rPr sz="3000" spc="-5" dirty="0">
                <a:latin typeface="Times New Roman"/>
                <a:cs typeface="Times New Roman"/>
              </a:rPr>
              <a:t>ци</a:t>
            </a:r>
            <a:r>
              <a:rPr sz="3000" spc="10" dirty="0">
                <a:latin typeface="Times New Roman"/>
                <a:cs typeface="Times New Roman"/>
              </a:rPr>
              <a:t>о</a:t>
            </a:r>
            <a:r>
              <a:rPr sz="3000" spc="-5" dirty="0">
                <a:latin typeface="Times New Roman"/>
                <a:cs typeface="Times New Roman"/>
              </a:rPr>
              <a:t>нн</a:t>
            </a:r>
            <a:r>
              <a:rPr sz="3000" spc="-10" dirty="0">
                <a:latin typeface="Times New Roman"/>
                <a:cs typeface="Times New Roman"/>
              </a:rPr>
              <a:t>а</a:t>
            </a:r>
            <a:r>
              <a:rPr sz="3000" dirty="0">
                <a:latin typeface="Times New Roman"/>
                <a:cs typeface="Times New Roman"/>
              </a:rPr>
              <a:t>я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фо</a:t>
            </a:r>
            <a:r>
              <a:rPr sz="3000" spc="-40" dirty="0">
                <a:latin typeface="Times New Roman"/>
                <a:cs typeface="Times New Roman"/>
              </a:rPr>
              <a:t>р</a:t>
            </a:r>
            <a:r>
              <a:rPr sz="3000" spc="-30" dirty="0">
                <a:latin typeface="Times New Roman"/>
                <a:cs typeface="Times New Roman"/>
              </a:rPr>
              <a:t>м</a:t>
            </a:r>
            <a:r>
              <a:rPr sz="3000" dirty="0">
                <a:latin typeface="Times New Roman"/>
                <a:cs typeface="Times New Roman"/>
              </a:rPr>
              <a:t>а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в</a:t>
            </a:r>
            <a:r>
              <a:rPr sz="3000" spc="-20" dirty="0">
                <a:latin typeface="Times New Roman"/>
                <a:cs typeface="Times New Roman"/>
              </a:rPr>
              <a:t>з</a:t>
            </a:r>
            <a:r>
              <a:rPr sz="3000" spc="-15" dirty="0">
                <a:latin typeface="Times New Roman"/>
                <a:cs typeface="Times New Roman"/>
              </a:rPr>
              <a:t>а</a:t>
            </a:r>
            <a:r>
              <a:rPr sz="3000" spc="-5" dirty="0">
                <a:latin typeface="Times New Roman"/>
                <a:cs typeface="Times New Roman"/>
              </a:rPr>
              <a:t>им</a:t>
            </a:r>
            <a:r>
              <a:rPr sz="3000" spc="-90" dirty="0">
                <a:latin typeface="Times New Roman"/>
                <a:cs typeface="Times New Roman"/>
              </a:rPr>
              <a:t>о</a:t>
            </a:r>
            <a:r>
              <a:rPr sz="3000" dirty="0">
                <a:latin typeface="Times New Roman"/>
                <a:cs typeface="Times New Roman"/>
              </a:rPr>
              <a:t>дей</a:t>
            </a:r>
            <a:r>
              <a:rPr sz="3000" spc="-20" dirty="0">
                <a:latin typeface="Times New Roman"/>
                <a:cs typeface="Times New Roman"/>
              </a:rPr>
              <a:t>с</a:t>
            </a:r>
            <a:r>
              <a:rPr sz="3000" spc="-5" dirty="0">
                <a:latin typeface="Times New Roman"/>
                <a:cs typeface="Times New Roman"/>
              </a:rPr>
              <a:t>тви</a:t>
            </a:r>
            <a:r>
              <a:rPr sz="3000" dirty="0">
                <a:latin typeface="Times New Roman"/>
                <a:cs typeface="Times New Roman"/>
              </a:rPr>
              <a:t>я	</a:t>
            </a:r>
            <a:r>
              <a:rPr sz="3000" spc="-5" dirty="0">
                <a:latin typeface="Times New Roman"/>
                <a:cs typeface="Times New Roman"/>
              </a:rPr>
              <a:t>п</a:t>
            </a:r>
            <a:r>
              <a:rPr sz="3000" spc="-65" dirty="0">
                <a:latin typeface="Times New Roman"/>
                <a:cs typeface="Times New Roman"/>
              </a:rPr>
              <a:t>е</a:t>
            </a:r>
            <a:r>
              <a:rPr sz="3000" dirty="0">
                <a:latin typeface="Times New Roman"/>
                <a:cs typeface="Times New Roman"/>
              </a:rPr>
              <a:t>да</a:t>
            </a:r>
            <a:r>
              <a:rPr sz="3000" spc="-85" dirty="0">
                <a:latin typeface="Times New Roman"/>
                <a:cs typeface="Times New Roman"/>
              </a:rPr>
              <a:t>г</a:t>
            </a:r>
            <a:r>
              <a:rPr sz="3000" spc="5" dirty="0">
                <a:latin typeface="Times New Roman"/>
                <a:cs typeface="Times New Roman"/>
              </a:rPr>
              <a:t>о</a:t>
            </a:r>
            <a:r>
              <a:rPr sz="3000" spc="-80" dirty="0">
                <a:latin typeface="Times New Roman"/>
                <a:cs typeface="Times New Roman"/>
              </a:rPr>
              <a:t>г</a:t>
            </a:r>
            <a:r>
              <a:rPr sz="3000" spc="5" dirty="0">
                <a:latin typeface="Times New Roman"/>
                <a:cs typeface="Times New Roman"/>
              </a:rPr>
              <a:t>о</a:t>
            </a:r>
            <a:r>
              <a:rPr sz="3000" dirty="0">
                <a:latin typeface="Times New Roman"/>
                <a:cs typeface="Times New Roman"/>
              </a:rPr>
              <a:t>в  и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родителей</a:t>
            </a:r>
            <a:r>
              <a:rPr sz="3000" dirty="0">
                <a:latin typeface="Times New Roman"/>
                <a:cs typeface="Times New Roman"/>
              </a:rPr>
              <a:t> –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родительские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собрания.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6350" algn="ctr">
              <a:lnSpc>
                <a:spcPts val="3240"/>
              </a:lnSpc>
            </a:pPr>
            <a:r>
              <a:rPr sz="3000" spc="-15" dirty="0">
                <a:latin typeface="Times New Roman"/>
                <a:cs typeface="Times New Roman"/>
              </a:rPr>
              <a:t>Новая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форма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–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родительские</a:t>
            </a:r>
            <a:r>
              <a:rPr sz="3000" b="1" i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конференции</a:t>
            </a:r>
            <a:r>
              <a:rPr sz="3000" spc="-15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78460" marR="24765" indent="4445" algn="ctr">
              <a:lnSpc>
                <a:spcPct val="80000"/>
              </a:lnSpc>
              <a:spcBef>
                <a:spcPts val="360"/>
              </a:spcBef>
            </a:pPr>
            <a:r>
              <a:rPr sz="3000" spc="-35" dirty="0">
                <a:latin typeface="Times New Roman"/>
                <a:cs typeface="Times New Roman"/>
              </a:rPr>
              <a:t>Темы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для</a:t>
            </a:r>
            <a:r>
              <a:rPr sz="3000" spc="-15" dirty="0">
                <a:latin typeface="Times New Roman"/>
                <a:cs typeface="Times New Roman"/>
              </a:rPr>
              <a:t> выступлений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на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них</a:t>
            </a:r>
            <a:r>
              <a:rPr sz="3000" spc="-10" dirty="0">
                <a:latin typeface="Times New Roman"/>
                <a:cs typeface="Times New Roman"/>
              </a:rPr>
              <a:t> должны </a:t>
            </a:r>
            <a:r>
              <a:rPr sz="3000" dirty="0">
                <a:latin typeface="Times New Roman"/>
                <a:cs typeface="Times New Roman"/>
              </a:rPr>
              <a:t>быть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узкие,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злободневные,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посильные,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вызывающие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живой </a:t>
            </a:r>
            <a:r>
              <a:rPr sz="3000" spc="-5" dirty="0">
                <a:latin typeface="Times New Roman"/>
                <a:cs typeface="Times New Roman"/>
              </a:rPr>
              <a:t>обмен мнениями. Периодичность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проведения</a:t>
            </a:r>
            <a:r>
              <a:rPr sz="3000" spc="-20" dirty="0">
                <a:latin typeface="Times New Roman"/>
                <a:cs typeface="Times New Roman"/>
              </a:rPr>
              <a:t> конференций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не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чаще</a:t>
            </a:r>
            <a:endParaRPr sz="30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3000" spc="5" dirty="0">
                <a:latin typeface="Times New Roman"/>
                <a:cs typeface="Times New Roman"/>
              </a:rPr>
              <a:t>1-2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раз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год.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930275" marR="5080" indent="-918210">
              <a:lnSpc>
                <a:spcPts val="2880"/>
              </a:lnSpc>
            </a:pPr>
            <a:r>
              <a:rPr sz="3000" spc="-5" dirty="0">
                <a:latin typeface="Times New Roman"/>
                <a:cs typeface="Times New Roman"/>
              </a:rPr>
              <a:t>Но,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прежде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чем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приступать</a:t>
            </a:r>
            <a:r>
              <a:rPr sz="3000" dirty="0">
                <a:latin typeface="Times New Roman"/>
                <a:cs typeface="Times New Roman"/>
              </a:rPr>
              <a:t> к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работе,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необходимо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осуществить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диагностику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потребностей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родителей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 </a:t>
            </a:r>
            <a:r>
              <a:rPr sz="3000" spc="-25" dirty="0">
                <a:latin typeface="Times New Roman"/>
                <a:cs typeface="Times New Roman"/>
              </a:rPr>
              <a:t>психолого-педагогической</a:t>
            </a:r>
            <a:endParaRPr sz="3000">
              <a:latin typeface="Times New Roman"/>
              <a:cs typeface="Times New Roman"/>
            </a:endParaRPr>
          </a:p>
          <a:p>
            <a:pPr marL="3262629">
              <a:lnSpc>
                <a:spcPts val="2910"/>
              </a:lnSpc>
            </a:pPr>
            <a:r>
              <a:rPr sz="3000" spc="-30" dirty="0">
                <a:latin typeface="Times New Roman"/>
                <a:cs typeface="Times New Roman"/>
              </a:rPr>
              <a:t>подготовке.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724" y="599312"/>
            <a:ext cx="8008620" cy="53390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09600" marR="245110" indent="-256540">
              <a:lnSpc>
                <a:spcPts val="2930"/>
              </a:lnSpc>
              <a:spcBef>
                <a:spcPts val="465"/>
              </a:spcBef>
            </a:pPr>
            <a:r>
              <a:rPr sz="2700" b="1" spc="-10" dirty="0">
                <a:latin typeface="Times New Roman"/>
                <a:cs typeface="Times New Roman"/>
              </a:rPr>
              <a:t>Одинокая </a:t>
            </a:r>
            <a:r>
              <a:rPr sz="2700" b="1" spc="-15" dirty="0">
                <a:latin typeface="Times New Roman"/>
                <a:cs typeface="Times New Roman"/>
              </a:rPr>
              <a:t>молодая </a:t>
            </a:r>
            <a:r>
              <a:rPr sz="2700" spc="-5" dirty="0">
                <a:latin typeface="Times New Roman"/>
                <a:cs typeface="Times New Roman"/>
              </a:rPr>
              <a:t>мама </a:t>
            </a:r>
            <a:r>
              <a:rPr sz="2700" spc="5" dirty="0">
                <a:latin typeface="Times New Roman"/>
                <a:cs typeface="Times New Roman"/>
              </a:rPr>
              <a:t>в </a:t>
            </a:r>
            <a:r>
              <a:rPr sz="2700" dirty="0">
                <a:latin typeface="Times New Roman"/>
                <a:cs typeface="Times New Roman"/>
              </a:rPr>
              <a:t>большей </a:t>
            </a:r>
            <a:r>
              <a:rPr sz="2700" spc="-5" dirty="0">
                <a:latin typeface="Times New Roman"/>
                <a:cs typeface="Times New Roman"/>
              </a:rPr>
              <a:t>степени, </a:t>
            </a:r>
            <a:r>
              <a:rPr sz="2700" spc="5" dirty="0">
                <a:latin typeface="Times New Roman"/>
                <a:cs typeface="Times New Roman"/>
              </a:rPr>
              <a:t>чем 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другие,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испытывает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неуверенность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в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себе,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в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том,</a:t>
            </a:r>
            <a:endParaRPr sz="2700">
              <a:latin typeface="Times New Roman"/>
              <a:cs typeface="Times New Roman"/>
            </a:endParaRPr>
          </a:p>
          <a:p>
            <a:pPr marL="343535" algn="ctr">
              <a:lnSpc>
                <a:spcPts val="2705"/>
              </a:lnSpc>
            </a:pPr>
            <a:r>
              <a:rPr sz="2700" spc="-5" dirty="0">
                <a:latin typeface="Times New Roman"/>
                <a:cs typeface="Times New Roman"/>
              </a:rPr>
              <a:t>что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её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ребенок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будет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благожелательно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принят</a:t>
            </a:r>
            <a:endParaRPr sz="2700">
              <a:latin typeface="Times New Roman"/>
              <a:cs typeface="Times New Roman"/>
            </a:endParaRPr>
          </a:p>
          <a:p>
            <a:pPr marL="591820" marR="233045" indent="-3810" algn="ctr">
              <a:lnSpc>
                <a:spcPct val="90000"/>
              </a:lnSpc>
              <a:spcBef>
                <a:spcPts val="170"/>
              </a:spcBef>
            </a:pPr>
            <a:r>
              <a:rPr sz="2700" spc="-5" dirty="0">
                <a:latin typeface="Times New Roman"/>
                <a:cs typeface="Times New Roman"/>
              </a:rPr>
              <a:t>окружающими. </a:t>
            </a:r>
            <a:r>
              <a:rPr sz="2700" spc="-10" dirty="0">
                <a:latin typeface="Times New Roman"/>
                <a:cs typeface="Times New Roman"/>
              </a:rPr>
              <a:t>Одинокая </a:t>
            </a:r>
            <a:r>
              <a:rPr sz="2700" spc="-5" dirty="0">
                <a:latin typeface="Times New Roman"/>
                <a:cs typeface="Times New Roman"/>
              </a:rPr>
              <a:t>мама </a:t>
            </a:r>
            <a:r>
              <a:rPr sz="2700" dirty="0">
                <a:latin typeface="Times New Roman"/>
                <a:cs typeface="Times New Roman"/>
              </a:rPr>
              <a:t>- </a:t>
            </a:r>
            <a:r>
              <a:rPr sz="2700" spc="-15" dirty="0">
                <a:latin typeface="Times New Roman"/>
                <a:cs typeface="Times New Roman"/>
              </a:rPr>
              <a:t>это </a:t>
            </a:r>
            <a:r>
              <a:rPr sz="2700" spc="-5" dirty="0">
                <a:latin typeface="Times New Roman"/>
                <a:cs typeface="Times New Roman"/>
              </a:rPr>
              <a:t>не </a:t>
            </a:r>
            <a:r>
              <a:rPr sz="2700" spc="-30" dirty="0">
                <a:latin typeface="Times New Roman"/>
                <a:cs typeface="Times New Roman"/>
              </a:rPr>
              <a:t>только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вопрос </a:t>
            </a:r>
            <a:r>
              <a:rPr sz="2700" spc="5" dirty="0">
                <a:latin typeface="Times New Roman"/>
                <a:cs typeface="Times New Roman"/>
              </a:rPr>
              <a:t>случая, </a:t>
            </a:r>
            <a:r>
              <a:rPr sz="2700" spc="-5" dirty="0">
                <a:latin typeface="Times New Roman"/>
                <a:cs typeface="Times New Roman"/>
              </a:rPr>
              <a:t>но </a:t>
            </a:r>
            <a:r>
              <a:rPr sz="2700" spc="5" dirty="0">
                <a:latin typeface="Times New Roman"/>
                <a:cs typeface="Times New Roman"/>
              </a:rPr>
              <a:t>и </a:t>
            </a:r>
            <a:r>
              <a:rPr sz="2700" spc="-10" dirty="0">
                <a:latin typeface="Times New Roman"/>
                <a:cs typeface="Times New Roman"/>
              </a:rPr>
              <a:t>проблема неумения </a:t>
            </a:r>
            <a:r>
              <a:rPr sz="2700" spc="5" dirty="0">
                <a:latin typeface="Times New Roman"/>
                <a:cs typeface="Times New Roman"/>
              </a:rPr>
              <a:t>строить 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семейные </a:t>
            </a:r>
            <a:r>
              <a:rPr sz="2700" spc="-5" dirty="0">
                <a:latin typeface="Times New Roman"/>
                <a:cs typeface="Times New Roman"/>
              </a:rPr>
              <a:t>отношения, </a:t>
            </a:r>
            <a:r>
              <a:rPr sz="2700" spc="-10" dirty="0">
                <a:latin typeface="Times New Roman"/>
                <a:cs typeface="Times New Roman"/>
              </a:rPr>
              <a:t>проблема </a:t>
            </a:r>
            <a:r>
              <a:rPr sz="2700" spc="5" dirty="0">
                <a:latin typeface="Times New Roman"/>
                <a:cs typeface="Times New Roman"/>
              </a:rPr>
              <a:t>непосильно 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повышенной ответственности, </a:t>
            </a:r>
            <a:r>
              <a:rPr sz="2700" spc="-30" dirty="0">
                <a:latin typeface="Times New Roman"/>
                <a:cs typeface="Times New Roman"/>
              </a:rPr>
              <a:t>иногда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выражающаяся </a:t>
            </a:r>
            <a:r>
              <a:rPr sz="2700" spc="5" dirty="0">
                <a:latin typeface="Times New Roman"/>
                <a:cs typeface="Times New Roman"/>
              </a:rPr>
              <a:t>в </a:t>
            </a:r>
            <a:r>
              <a:rPr sz="2700" dirty="0">
                <a:latin typeface="Times New Roman"/>
                <a:cs typeface="Times New Roman"/>
              </a:rPr>
              <a:t>стремлении </a:t>
            </a:r>
            <a:r>
              <a:rPr sz="2700" spc="-5" dirty="0">
                <a:latin typeface="Times New Roman"/>
                <a:cs typeface="Times New Roman"/>
              </a:rPr>
              <a:t>снять ее </a:t>
            </a:r>
            <a:r>
              <a:rPr sz="2700" spc="5" dirty="0">
                <a:latin typeface="Times New Roman"/>
                <a:cs typeface="Times New Roman"/>
              </a:rPr>
              <a:t>с </a:t>
            </a:r>
            <a:r>
              <a:rPr sz="2700" spc="-15" dirty="0">
                <a:latin typeface="Times New Roman"/>
                <a:cs typeface="Times New Roman"/>
              </a:rPr>
              <a:t>себя </a:t>
            </a:r>
            <a:r>
              <a:rPr sz="2700" spc="5" dirty="0">
                <a:latin typeface="Times New Roman"/>
                <a:cs typeface="Times New Roman"/>
              </a:rPr>
              <a:t>и 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перенести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на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другого.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Для многих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одиноких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мам</a:t>
            </a:r>
            <a:endParaRPr sz="2700">
              <a:latin typeface="Times New Roman"/>
              <a:cs typeface="Times New Roman"/>
            </a:endParaRPr>
          </a:p>
          <a:p>
            <a:pPr marL="567055" marR="209550" algn="ctr">
              <a:lnSpc>
                <a:spcPts val="2900"/>
              </a:lnSpc>
              <a:spcBef>
                <a:spcPts val="70"/>
              </a:spcBef>
            </a:pPr>
            <a:r>
              <a:rPr sz="2700" spc="-5" dirty="0">
                <a:latin typeface="Times New Roman"/>
                <a:cs typeface="Times New Roman"/>
              </a:rPr>
              <a:t>характерно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обостренное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чувство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обиды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за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своего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ребенка.</a:t>
            </a:r>
            <a:endParaRPr sz="2700">
              <a:latin typeface="Times New Roman"/>
              <a:cs typeface="Times New Roman"/>
            </a:endParaRPr>
          </a:p>
          <a:p>
            <a:pPr marL="673735" marR="5080" indent="-661670">
              <a:lnSpc>
                <a:spcPts val="2910"/>
              </a:lnSpc>
              <a:spcBef>
                <a:spcPts val="675"/>
              </a:spcBef>
            </a:pPr>
            <a:r>
              <a:rPr sz="2700" dirty="0">
                <a:latin typeface="Times New Roman"/>
                <a:cs typeface="Times New Roman"/>
              </a:rPr>
              <a:t>Если </a:t>
            </a:r>
            <a:r>
              <a:rPr sz="2700" spc="-15" dirty="0">
                <a:latin typeface="Times New Roman"/>
                <a:cs typeface="Times New Roman"/>
              </a:rPr>
              <a:t>педагог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сможет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найти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способы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взаимодействия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с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ней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без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нравоучений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и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оценочных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суждений,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то</a:t>
            </a:r>
            <a:endParaRPr sz="2700">
              <a:latin typeface="Times New Roman"/>
              <a:cs typeface="Times New Roman"/>
            </a:endParaRPr>
          </a:p>
          <a:p>
            <a:pPr marL="2222500">
              <a:lnSpc>
                <a:spcPts val="2880"/>
              </a:lnSpc>
            </a:pPr>
            <a:r>
              <a:rPr sz="2700" spc="-10" dirty="0">
                <a:latin typeface="Times New Roman"/>
                <a:cs typeface="Times New Roman"/>
              </a:rPr>
              <a:t>сотрудничество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возможно.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4216" y="1695754"/>
            <a:ext cx="706374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760" marR="5080" indent="-1750695">
              <a:lnSpc>
                <a:spcPct val="120100"/>
              </a:lnSpc>
              <a:spcBef>
                <a:spcPts val="100"/>
              </a:spcBef>
              <a:tabLst>
                <a:tab pos="1997710" algn="l"/>
                <a:tab pos="4845685" algn="l"/>
                <a:tab pos="5991860" algn="l"/>
              </a:tabLst>
            </a:pPr>
            <a:r>
              <a:rPr sz="3200" i="1" spc="20" dirty="0">
                <a:latin typeface="Times New Roman"/>
                <a:cs typeface="Times New Roman"/>
              </a:rPr>
              <a:t>"</a:t>
            </a:r>
            <a:r>
              <a:rPr sz="3200" i="1" spc="-165" dirty="0">
                <a:latin typeface="Times New Roman"/>
                <a:cs typeface="Times New Roman"/>
              </a:rPr>
              <a:t>Г</a:t>
            </a:r>
            <a:r>
              <a:rPr sz="3200" i="1" spc="40" dirty="0">
                <a:latin typeface="Times New Roman"/>
                <a:cs typeface="Times New Roman"/>
              </a:rPr>
              <a:t>л</a:t>
            </a:r>
            <a:r>
              <a:rPr sz="3200" i="1" spc="5" dirty="0">
                <a:latin typeface="Times New Roman"/>
                <a:cs typeface="Times New Roman"/>
              </a:rPr>
              <a:t>а</a:t>
            </a:r>
            <a:r>
              <a:rPr sz="3200" i="1" spc="-10" dirty="0">
                <a:latin typeface="Times New Roman"/>
                <a:cs typeface="Times New Roman"/>
              </a:rPr>
              <a:t>в</a:t>
            </a:r>
            <a:r>
              <a:rPr sz="3200" i="1" dirty="0">
                <a:latin typeface="Times New Roman"/>
                <a:cs typeface="Times New Roman"/>
              </a:rPr>
              <a:t>н</a:t>
            </a:r>
            <a:r>
              <a:rPr sz="3200" i="1" spc="-15" dirty="0">
                <a:latin typeface="Times New Roman"/>
                <a:cs typeface="Times New Roman"/>
              </a:rPr>
              <a:t>ы</a:t>
            </a:r>
            <a:r>
              <a:rPr sz="3200" i="1" spc="-10" dirty="0">
                <a:latin typeface="Times New Roman"/>
                <a:cs typeface="Times New Roman"/>
              </a:rPr>
              <a:t>м</a:t>
            </a:r>
            <a:r>
              <a:rPr sz="3200" i="1" dirty="0">
                <a:latin typeface="Times New Roman"/>
                <a:cs typeface="Times New Roman"/>
              </a:rPr>
              <a:t>		</a:t>
            </a:r>
            <a:r>
              <a:rPr sz="3200" i="1" spc="-50" dirty="0">
                <a:latin typeface="Times New Roman"/>
                <a:cs typeface="Times New Roman"/>
              </a:rPr>
              <a:t>в</a:t>
            </a:r>
            <a:r>
              <a:rPr sz="3200" i="1" dirty="0">
                <a:latin typeface="Times New Roman"/>
                <a:cs typeface="Times New Roman"/>
              </a:rPr>
              <a:t>о</a:t>
            </a:r>
            <a:r>
              <a:rPr sz="3200" i="1" spc="-5" dirty="0">
                <a:latin typeface="Times New Roman"/>
                <a:cs typeface="Times New Roman"/>
              </a:rPr>
              <a:t>с</a:t>
            </a:r>
            <a:r>
              <a:rPr sz="3200" i="1" dirty="0">
                <a:latin typeface="Times New Roman"/>
                <a:cs typeface="Times New Roman"/>
              </a:rPr>
              <a:t>пи</a:t>
            </a:r>
            <a:r>
              <a:rPr sz="3200" i="1" spc="30" dirty="0">
                <a:latin typeface="Times New Roman"/>
                <a:cs typeface="Times New Roman"/>
              </a:rPr>
              <a:t>т</a:t>
            </a:r>
            <a:r>
              <a:rPr sz="3200" i="1" dirty="0">
                <a:latin typeface="Times New Roman"/>
                <a:cs typeface="Times New Roman"/>
              </a:rPr>
              <a:t>а</a:t>
            </a:r>
            <a:r>
              <a:rPr sz="3200" i="1" spc="-15" dirty="0">
                <a:latin typeface="Times New Roman"/>
                <a:cs typeface="Times New Roman"/>
              </a:rPr>
              <a:t>т</a:t>
            </a:r>
            <a:r>
              <a:rPr sz="3200" i="1" spc="-80" dirty="0">
                <a:latin typeface="Times New Roman"/>
                <a:cs typeface="Times New Roman"/>
              </a:rPr>
              <a:t>е</a:t>
            </a:r>
            <a:r>
              <a:rPr sz="3200" i="1" spc="65" dirty="0">
                <a:latin typeface="Times New Roman"/>
                <a:cs typeface="Times New Roman"/>
              </a:rPr>
              <a:t>л</a:t>
            </a:r>
            <a:r>
              <a:rPr sz="3200" i="1" spc="-80" dirty="0">
                <a:latin typeface="Times New Roman"/>
                <a:cs typeface="Times New Roman"/>
              </a:rPr>
              <a:t>е</a:t>
            </a:r>
            <a:r>
              <a:rPr sz="3200" i="1" spc="-10" dirty="0">
                <a:latin typeface="Times New Roman"/>
                <a:cs typeface="Times New Roman"/>
              </a:rPr>
              <a:t>м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5" dirty="0">
                <a:latin typeface="Times New Roman"/>
                <a:cs typeface="Times New Roman"/>
              </a:rPr>
              <a:t>с</a:t>
            </a:r>
            <a:r>
              <a:rPr sz="3200" i="1" spc="-55" dirty="0">
                <a:latin typeface="Times New Roman"/>
                <a:cs typeface="Times New Roman"/>
              </a:rPr>
              <a:t>в</a:t>
            </a:r>
            <a:r>
              <a:rPr sz="3200" i="1" dirty="0">
                <a:latin typeface="Times New Roman"/>
                <a:cs typeface="Times New Roman"/>
              </a:rPr>
              <a:t>ои</a:t>
            </a:r>
            <a:r>
              <a:rPr sz="3200" i="1" spc="-5" dirty="0">
                <a:latin typeface="Times New Roman"/>
                <a:cs typeface="Times New Roman"/>
              </a:rPr>
              <a:t>х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30" dirty="0">
                <a:latin typeface="Times New Roman"/>
                <a:cs typeface="Times New Roman"/>
              </a:rPr>
              <a:t>д</a:t>
            </a:r>
            <a:r>
              <a:rPr sz="3200" i="1" spc="-55" dirty="0">
                <a:latin typeface="Times New Roman"/>
                <a:cs typeface="Times New Roman"/>
              </a:rPr>
              <a:t>е</a:t>
            </a:r>
            <a:r>
              <a:rPr sz="3200" i="1" spc="-10" dirty="0">
                <a:latin typeface="Times New Roman"/>
                <a:cs typeface="Times New Roman"/>
              </a:rPr>
              <a:t>тей  </a:t>
            </a:r>
            <a:r>
              <a:rPr sz="3200" i="1" spc="-5" dirty="0">
                <a:latin typeface="Times New Roman"/>
                <a:cs typeface="Times New Roman"/>
              </a:rPr>
              <a:t>являются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15" dirty="0">
                <a:latin typeface="Times New Roman"/>
                <a:cs typeface="Times New Roman"/>
              </a:rPr>
              <a:t>родители.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936" y="2866375"/>
            <a:ext cx="774065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0" marR="5080" indent="-1911985">
              <a:lnSpc>
                <a:spcPct val="120100"/>
              </a:lnSpc>
              <a:spcBef>
                <a:spcPts val="100"/>
              </a:spcBef>
              <a:tabLst>
                <a:tab pos="3070860" algn="l"/>
                <a:tab pos="3192780" algn="l"/>
                <a:tab pos="5107305" algn="l"/>
                <a:tab pos="6470015" algn="l"/>
              </a:tabLst>
            </a:pPr>
            <a:r>
              <a:rPr sz="3200" i="1" spc="-10" dirty="0">
                <a:latin typeface="Times New Roman"/>
                <a:cs typeface="Times New Roman"/>
              </a:rPr>
              <a:t>П</a:t>
            </a:r>
            <a:r>
              <a:rPr sz="3200" i="1" spc="-45" dirty="0">
                <a:latin typeface="Times New Roman"/>
                <a:cs typeface="Times New Roman"/>
              </a:rPr>
              <a:t>о</a:t>
            </a:r>
            <a:r>
              <a:rPr sz="3200" i="1" spc="-5" dirty="0">
                <a:latin typeface="Times New Roman"/>
                <a:cs typeface="Times New Roman"/>
              </a:rPr>
              <a:t>др</a:t>
            </a:r>
            <a:r>
              <a:rPr sz="3200" i="1" spc="5" dirty="0">
                <a:latin typeface="Times New Roman"/>
                <a:cs typeface="Times New Roman"/>
              </a:rPr>
              <a:t>а</a:t>
            </a:r>
            <a:r>
              <a:rPr sz="3200" i="1" spc="-5" dirty="0">
                <a:latin typeface="Times New Roman"/>
                <a:cs typeface="Times New Roman"/>
              </a:rPr>
              <a:t>с</a:t>
            </a:r>
            <a:r>
              <a:rPr sz="3200" i="1" spc="35" dirty="0">
                <a:latin typeface="Times New Roman"/>
                <a:cs typeface="Times New Roman"/>
              </a:rPr>
              <a:t>т</a:t>
            </a:r>
            <a:r>
              <a:rPr sz="3200" i="1" dirty="0">
                <a:latin typeface="Times New Roman"/>
                <a:cs typeface="Times New Roman"/>
              </a:rPr>
              <a:t>а</a:t>
            </a:r>
            <a:r>
              <a:rPr sz="3200" i="1" spc="-10" dirty="0">
                <a:latin typeface="Times New Roman"/>
                <a:cs typeface="Times New Roman"/>
              </a:rPr>
              <a:t>ю</a:t>
            </a:r>
            <a:r>
              <a:rPr sz="3200" i="1" spc="55" dirty="0">
                <a:latin typeface="Times New Roman"/>
                <a:cs typeface="Times New Roman"/>
              </a:rPr>
              <a:t>щ</a:t>
            </a:r>
            <a:r>
              <a:rPr sz="3200" i="1" spc="-5" dirty="0">
                <a:latin typeface="Times New Roman"/>
                <a:cs typeface="Times New Roman"/>
              </a:rPr>
              <a:t>ее</a:t>
            </a:r>
            <a:r>
              <a:rPr sz="3200" i="1" dirty="0">
                <a:latin typeface="Times New Roman"/>
                <a:cs typeface="Times New Roman"/>
              </a:rPr>
              <a:t>	по</a:t>
            </a:r>
            <a:r>
              <a:rPr sz="3200" i="1" spc="-135" dirty="0">
                <a:latin typeface="Times New Roman"/>
                <a:cs typeface="Times New Roman"/>
              </a:rPr>
              <a:t>к</a:t>
            </a:r>
            <a:r>
              <a:rPr sz="3200" i="1" spc="-70" dirty="0">
                <a:latin typeface="Times New Roman"/>
                <a:cs typeface="Times New Roman"/>
              </a:rPr>
              <a:t>о</a:t>
            </a:r>
            <a:r>
              <a:rPr sz="3200" i="1" spc="60" dirty="0">
                <a:latin typeface="Times New Roman"/>
                <a:cs typeface="Times New Roman"/>
              </a:rPr>
              <a:t>л</a:t>
            </a:r>
            <a:r>
              <a:rPr sz="3200" i="1" spc="-5" dirty="0">
                <a:latin typeface="Times New Roman"/>
                <a:cs typeface="Times New Roman"/>
              </a:rPr>
              <a:t>ение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55" dirty="0">
                <a:latin typeface="Times New Roman"/>
                <a:cs typeface="Times New Roman"/>
              </a:rPr>
              <a:t>б</a:t>
            </a:r>
            <a:r>
              <a:rPr sz="3200" i="1" spc="-5" dirty="0">
                <a:latin typeface="Times New Roman"/>
                <a:cs typeface="Times New Roman"/>
              </a:rPr>
              <a:t>у</a:t>
            </a:r>
            <a:r>
              <a:rPr sz="3200" i="1" spc="30" dirty="0">
                <a:latin typeface="Times New Roman"/>
                <a:cs typeface="Times New Roman"/>
              </a:rPr>
              <a:t>д</a:t>
            </a:r>
            <a:r>
              <a:rPr sz="3200" i="1" spc="-60" dirty="0">
                <a:latin typeface="Times New Roman"/>
                <a:cs typeface="Times New Roman"/>
              </a:rPr>
              <a:t>е</a:t>
            </a:r>
            <a:r>
              <a:rPr sz="3200" i="1" spc="-5" dirty="0">
                <a:latin typeface="Times New Roman"/>
                <a:cs typeface="Times New Roman"/>
              </a:rPr>
              <a:t>т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35" dirty="0">
                <a:latin typeface="Times New Roman"/>
                <a:cs typeface="Times New Roman"/>
              </a:rPr>
              <a:t>т</a:t>
            </a:r>
            <a:r>
              <a:rPr sz="3200" i="1" dirty="0">
                <a:latin typeface="Times New Roman"/>
                <a:cs typeface="Times New Roman"/>
              </a:rPr>
              <a:t>а</a:t>
            </a:r>
            <a:r>
              <a:rPr sz="3200" i="1" spc="-5" dirty="0">
                <a:latin typeface="Times New Roman"/>
                <a:cs typeface="Times New Roman"/>
              </a:rPr>
              <a:t>ки</a:t>
            </a:r>
            <a:r>
              <a:rPr sz="3200" i="1" spc="5" dirty="0">
                <a:latin typeface="Times New Roman"/>
                <a:cs typeface="Times New Roman"/>
              </a:rPr>
              <a:t>м</a:t>
            </a:r>
            <a:r>
              <a:rPr sz="3200" i="1" spc="-5" dirty="0">
                <a:latin typeface="Times New Roman"/>
                <a:cs typeface="Times New Roman"/>
              </a:rPr>
              <a:t>,  </a:t>
            </a:r>
            <a:r>
              <a:rPr sz="3200" i="1" spc="-45" dirty="0">
                <a:latin typeface="Times New Roman"/>
                <a:cs typeface="Times New Roman"/>
              </a:rPr>
              <a:t>какой		</a:t>
            </a:r>
            <a:r>
              <a:rPr sz="3200" i="1" spc="-20" dirty="0">
                <a:latin typeface="Times New Roman"/>
                <a:cs typeface="Times New Roman"/>
              </a:rPr>
              <a:t>будет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4978" y="3452098"/>
            <a:ext cx="2961005" cy="11963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i="1" spc="-20" dirty="0">
                <a:latin typeface="Times New Roman"/>
                <a:cs typeface="Times New Roman"/>
              </a:rPr>
              <a:t>семья".</a:t>
            </a:r>
            <a:endParaRPr sz="32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770"/>
              </a:spcBef>
            </a:pPr>
            <a:r>
              <a:rPr sz="3200" i="1" spc="-5" dirty="0">
                <a:latin typeface="Times New Roman"/>
                <a:cs typeface="Times New Roman"/>
              </a:rPr>
              <a:t>А.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С.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spc="-30" dirty="0">
                <a:latin typeface="Times New Roman"/>
                <a:cs typeface="Times New Roman"/>
              </a:rPr>
              <a:t>Макаренко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046" y="570102"/>
            <a:ext cx="7626984" cy="4415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1155" marR="343535" indent="-268605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Times New Roman"/>
                <a:cs typeface="Times New Roman"/>
              </a:rPr>
              <a:t>С </a:t>
            </a:r>
            <a:r>
              <a:rPr sz="3200" spc="-15" dirty="0">
                <a:latin typeface="Times New Roman"/>
                <a:cs typeface="Times New Roman"/>
              </a:rPr>
              <a:t>какими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проблемами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могут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встретиться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одинокие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мамы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своей </a:t>
            </a:r>
            <a:r>
              <a:rPr sz="3200" spc="-5" dirty="0">
                <a:latin typeface="Times New Roman"/>
                <a:cs typeface="Times New Roman"/>
              </a:rPr>
              <a:t>жизни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и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как</a:t>
            </a:r>
            <a:r>
              <a:rPr sz="3200" spc="-10" dirty="0">
                <a:latin typeface="Times New Roman"/>
                <a:cs typeface="Times New Roman"/>
              </a:rPr>
              <a:t> эти</a:t>
            </a:r>
            <a:endParaRPr sz="3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Times New Roman"/>
                <a:cs typeface="Times New Roman"/>
              </a:rPr>
              <a:t>проблемы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могут </a:t>
            </a:r>
            <a:r>
              <a:rPr sz="3200" spc="-15" dirty="0">
                <a:latin typeface="Times New Roman"/>
                <a:cs typeface="Times New Roman"/>
              </a:rPr>
              <a:t>решаться;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какие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разговоры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следует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вести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с </a:t>
            </a:r>
            <a:r>
              <a:rPr sz="3200" spc="-35" dirty="0">
                <a:latin typeface="Times New Roman"/>
                <a:cs typeface="Times New Roman"/>
              </a:rPr>
              <a:t>ребенком,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чтобы 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попытаться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помочь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ему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выработать</a:t>
            </a:r>
            <a:endParaRPr sz="3200">
              <a:latin typeface="Times New Roman"/>
              <a:cs typeface="Times New Roman"/>
            </a:endParaRPr>
          </a:p>
          <a:p>
            <a:pPr marL="256540" marR="238125" indent="-10795"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Times New Roman"/>
                <a:cs typeface="Times New Roman"/>
              </a:rPr>
              <a:t>адекватное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отношение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к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людям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разных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полов,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его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будущей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собственной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семье,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понять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проблемы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ответственности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за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родительство...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100" y="573151"/>
            <a:ext cx="7665084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Общие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b="1" spc="-5" dirty="0">
                <a:latin typeface="Times New Roman"/>
                <a:cs typeface="Times New Roman"/>
              </a:rPr>
              <a:t>разведенных </a:t>
            </a:r>
            <a:r>
              <a:rPr sz="2400" b="1" spc="-10" dirty="0">
                <a:latin typeface="Times New Roman"/>
                <a:cs typeface="Times New Roman"/>
              </a:rPr>
              <a:t>родителей </a:t>
            </a:r>
            <a:r>
              <a:rPr sz="2400" dirty="0">
                <a:latin typeface="Times New Roman"/>
                <a:cs typeface="Times New Roman"/>
              </a:rPr>
              <a:t>вопросы: </a:t>
            </a:r>
            <a:r>
              <a:rPr sz="2400" spc="-20" dirty="0">
                <a:latin typeface="Times New Roman"/>
                <a:cs typeface="Times New Roman"/>
              </a:rPr>
              <a:t>как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обеспечить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взаимодействие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детей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другим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родителем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так,</a:t>
            </a:r>
            <a:endParaRPr sz="2400">
              <a:latin typeface="Times New Roman"/>
              <a:cs typeface="Times New Roman"/>
            </a:endParaRPr>
          </a:p>
          <a:p>
            <a:pPr marL="314325" marR="290830" indent="-3175" algn="ct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чтобы </a:t>
            </a:r>
            <a:r>
              <a:rPr sz="2400" spc="-10" dirty="0">
                <a:latin typeface="Times New Roman"/>
                <a:cs typeface="Times New Roman"/>
              </a:rPr>
              <a:t>это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наносило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им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меньшую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травму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(правовой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коммуникативный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аспекты);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как</a:t>
            </a:r>
            <a:r>
              <a:rPr sz="2400" dirty="0">
                <a:latin typeface="Times New Roman"/>
                <a:cs typeface="Times New Roman"/>
              </a:rPr>
              <a:t> наладить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взаимоотношения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детьми </a:t>
            </a:r>
            <a:r>
              <a:rPr sz="2400" spc="5" dirty="0">
                <a:latin typeface="Times New Roman"/>
                <a:cs typeface="Times New Roman"/>
              </a:rPr>
              <a:t>так, </a:t>
            </a:r>
            <a:r>
              <a:rPr sz="2400" dirty="0">
                <a:latin typeface="Times New Roman"/>
                <a:cs typeface="Times New Roman"/>
              </a:rPr>
              <a:t>чтобы последствия </a:t>
            </a:r>
            <a:r>
              <a:rPr sz="2400" spc="5" dirty="0">
                <a:latin typeface="Times New Roman"/>
                <a:cs typeface="Times New Roman"/>
              </a:rPr>
              <a:t> нанесенной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травмы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сгладились; </a:t>
            </a:r>
            <a:r>
              <a:rPr sz="2400" spc="-20" dirty="0">
                <a:latin typeface="Times New Roman"/>
                <a:cs typeface="Times New Roman"/>
              </a:rPr>
              <a:t>как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строить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личные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интимные </a:t>
            </a:r>
            <a:r>
              <a:rPr sz="2400" spc="-5" dirty="0">
                <a:latin typeface="Times New Roman"/>
                <a:cs typeface="Times New Roman"/>
              </a:rPr>
              <a:t>отношения, </a:t>
            </a:r>
            <a:r>
              <a:rPr sz="2400" spc="-10" dirty="0">
                <a:latin typeface="Times New Roman"/>
                <a:cs typeface="Times New Roman"/>
              </a:rPr>
              <a:t>чтобы это </a:t>
            </a:r>
            <a:r>
              <a:rPr sz="2400" dirty="0">
                <a:latin typeface="Times New Roman"/>
                <a:cs typeface="Times New Roman"/>
              </a:rPr>
              <a:t>не </a:t>
            </a:r>
            <a:r>
              <a:rPr sz="2400" spc="5" dirty="0">
                <a:latin typeface="Times New Roman"/>
                <a:cs typeface="Times New Roman"/>
              </a:rPr>
              <a:t>наносило </a:t>
            </a:r>
            <a:r>
              <a:rPr sz="2400" spc="-10" dirty="0">
                <a:latin typeface="Times New Roman"/>
                <a:cs typeface="Times New Roman"/>
              </a:rPr>
              <a:t>вреда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ребенку,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др.</a:t>
            </a:r>
            <a:endParaRPr sz="2400">
              <a:latin typeface="Times New Roman"/>
              <a:cs typeface="Times New Roman"/>
            </a:endParaRPr>
          </a:p>
          <a:p>
            <a:pPr marL="643890" marR="403860" indent="-576580">
              <a:lnSpc>
                <a:spcPct val="100000"/>
              </a:lnSpc>
              <a:spcBef>
                <a:spcPts val="585"/>
              </a:spcBef>
            </a:pPr>
            <a:r>
              <a:rPr sz="2400" spc="-30" dirty="0">
                <a:latin typeface="Times New Roman"/>
                <a:cs typeface="Times New Roman"/>
              </a:rPr>
              <a:t>Необходимо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учитывать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многие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компоненты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прошлой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настоящей</a:t>
            </a:r>
            <a:r>
              <a:rPr sz="2400" dirty="0">
                <a:latin typeface="Times New Roman"/>
                <a:cs typeface="Times New Roman"/>
              </a:rPr>
              <a:t> жизни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семьи,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должны </a:t>
            </a:r>
            <a:r>
              <a:rPr sz="2400" dirty="0">
                <a:latin typeface="Times New Roman"/>
                <a:cs typeface="Times New Roman"/>
              </a:rPr>
              <a:t>быть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более</a:t>
            </a:r>
            <a:endParaRPr sz="2400">
              <a:latin typeface="Times New Roman"/>
              <a:cs typeface="Times New Roman"/>
            </a:endParaRPr>
          </a:p>
          <a:p>
            <a:pPr marL="232664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индивидуализированы.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0192" y="4724400"/>
            <a:ext cx="3060192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604" y="487121"/>
            <a:ext cx="7648575" cy="381507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02005" marR="5080" indent="-789940">
              <a:lnSpc>
                <a:spcPct val="80000"/>
              </a:lnSpc>
              <a:spcBef>
                <a:spcPts val="760"/>
              </a:spcBef>
              <a:tabLst>
                <a:tab pos="3082290" algn="l"/>
              </a:tabLst>
            </a:pPr>
            <a:r>
              <a:rPr sz="2700" spc="-5" dirty="0">
                <a:latin typeface="Times New Roman"/>
                <a:cs typeface="Times New Roman"/>
              </a:rPr>
              <a:t>Заказ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многодетных	</a:t>
            </a:r>
            <a:r>
              <a:rPr sz="2700" b="1" spc="-10" dirty="0">
                <a:latin typeface="Times New Roman"/>
                <a:cs typeface="Times New Roman"/>
              </a:rPr>
              <a:t>родителей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—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оказание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прежде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всего </a:t>
            </a:r>
            <a:r>
              <a:rPr sz="2700" spc="-5" dirty="0">
                <a:latin typeface="Times New Roman"/>
                <a:cs typeface="Times New Roman"/>
              </a:rPr>
              <a:t>социально-психологической помощи: 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преодоление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внутренней напряженности,</a:t>
            </a:r>
            <a:endParaRPr sz="2700">
              <a:latin typeface="Times New Roman"/>
              <a:cs typeface="Times New Roman"/>
            </a:endParaRPr>
          </a:p>
          <a:p>
            <a:pPr marL="1131570">
              <a:lnSpc>
                <a:spcPts val="2595"/>
              </a:lnSpc>
            </a:pPr>
            <a:r>
              <a:rPr sz="2700" spc="10" dirty="0">
                <a:latin typeface="Times New Roman"/>
                <a:cs typeface="Times New Roman"/>
              </a:rPr>
              <a:t>усталости,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чувства </a:t>
            </a:r>
            <a:r>
              <a:rPr sz="2700" spc="-5" dirty="0">
                <a:latin typeface="Times New Roman"/>
                <a:cs typeface="Times New Roman"/>
              </a:rPr>
              <a:t>вины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перед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детьми.</a:t>
            </a:r>
            <a:endParaRPr sz="2700">
              <a:latin typeface="Times New Roman"/>
              <a:cs typeface="Times New Roman"/>
            </a:endParaRPr>
          </a:p>
          <a:p>
            <a:pPr marL="661670">
              <a:lnSpc>
                <a:spcPts val="2915"/>
              </a:lnSpc>
              <a:spcBef>
                <a:spcPts val="5"/>
              </a:spcBef>
            </a:pPr>
            <a:r>
              <a:rPr sz="2700" spc="-5" dirty="0">
                <a:latin typeface="Times New Roman"/>
                <a:cs typeface="Times New Roman"/>
              </a:rPr>
              <a:t>Образование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многодетных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родителей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может</a:t>
            </a:r>
            <a:endParaRPr sz="2700">
              <a:latin typeface="Times New Roman"/>
              <a:cs typeface="Times New Roman"/>
            </a:endParaRPr>
          </a:p>
          <a:p>
            <a:pPr marL="664845" marR="232410" indent="-82550">
              <a:lnSpc>
                <a:spcPts val="2590"/>
              </a:lnSpc>
              <a:spcBef>
                <a:spcPts val="305"/>
              </a:spcBef>
            </a:pPr>
            <a:r>
              <a:rPr sz="2700" spc="5" dirty="0">
                <a:latin typeface="Times New Roman"/>
                <a:cs typeface="Times New Roman"/>
              </a:rPr>
              <a:t>строиться с опорой </a:t>
            </a:r>
            <a:r>
              <a:rPr sz="2700" spc="-5" dirty="0">
                <a:latin typeface="Times New Roman"/>
                <a:cs typeface="Times New Roman"/>
              </a:rPr>
              <a:t>на их личные </a:t>
            </a:r>
            <a:r>
              <a:rPr sz="2700" spc="-15" dirty="0">
                <a:latin typeface="Times New Roman"/>
                <a:cs typeface="Times New Roman"/>
              </a:rPr>
              <a:t>инициативы,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однако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следует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учитывать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ограниченность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их</a:t>
            </a:r>
            <a:endParaRPr sz="2700">
              <a:latin typeface="Times New Roman"/>
              <a:cs typeface="Times New Roman"/>
            </a:endParaRPr>
          </a:p>
          <a:p>
            <a:pPr marL="887730" marR="187325" indent="-342265">
              <a:lnSpc>
                <a:spcPts val="2590"/>
              </a:lnSpc>
              <a:spcBef>
                <a:spcPts val="5"/>
              </a:spcBef>
            </a:pPr>
            <a:r>
              <a:rPr sz="2700" spc="-15" dirty="0">
                <a:latin typeface="Times New Roman"/>
                <a:cs typeface="Times New Roman"/>
              </a:rPr>
              <a:t>свободного </a:t>
            </a:r>
            <a:r>
              <a:rPr sz="2700" dirty="0">
                <a:latin typeface="Times New Roman"/>
                <a:cs typeface="Times New Roman"/>
              </a:rPr>
              <a:t>времени. </a:t>
            </a:r>
            <a:r>
              <a:rPr sz="2700" spc="-55" dirty="0">
                <a:latin typeface="Times New Roman"/>
                <a:cs typeface="Times New Roman"/>
              </a:rPr>
              <a:t>Только </a:t>
            </a:r>
            <a:r>
              <a:rPr sz="2700" spc="5" dirty="0">
                <a:latin typeface="Times New Roman"/>
                <a:cs typeface="Times New Roman"/>
              </a:rPr>
              <a:t>в </a:t>
            </a:r>
            <a:r>
              <a:rPr sz="2700" spc="-20" dirty="0">
                <a:latin typeface="Times New Roman"/>
                <a:cs typeface="Times New Roman"/>
              </a:rPr>
              <a:t>том </a:t>
            </a:r>
            <a:r>
              <a:rPr sz="2700" spc="5" dirty="0">
                <a:latin typeface="Times New Roman"/>
                <a:cs typeface="Times New Roman"/>
              </a:rPr>
              <a:t>случае, </a:t>
            </a:r>
            <a:r>
              <a:rPr sz="2700" spc="15" dirty="0">
                <a:latin typeface="Times New Roman"/>
                <a:cs typeface="Times New Roman"/>
              </a:rPr>
              <a:t>если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обращение </a:t>
            </a:r>
            <a:r>
              <a:rPr sz="2700" spc="-5" dirty="0">
                <a:latin typeface="Times New Roman"/>
                <a:cs typeface="Times New Roman"/>
              </a:rPr>
              <a:t>или </a:t>
            </a:r>
            <a:r>
              <a:rPr sz="2700" spc="-10" dirty="0">
                <a:latin typeface="Times New Roman"/>
                <a:cs typeface="Times New Roman"/>
              </a:rPr>
              <a:t>«домашнее </a:t>
            </a:r>
            <a:r>
              <a:rPr sz="2700" spc="-5" dirty="0">
                <a:latin typeface="Times New Roman"/>
                <a:cs typeface="Times New Roman"/>
              </a:rPr>
              <a:t>задание» </a:t>
            </a:r>
            <a:r>
              <a:rPr sz="2700" spc="-55" dirty="0">
                <a:latin typeface="Times New Roman"/>
                <a:cs typeface="Times New Roman"/>
              </a:rPr>
              <a:t>будет 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действительно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интересным,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эти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родители</a:t>
            </a:r>
            <a:endParaRPr sz="2700">
              <a:latin typeface="Times New Roman"/>
              <a:cs typeface="Times New Roman"/>
            </a:endParaRPr>
          </a:p>
          <a:p>
            <a:pPr marL="2466975">
              <a:lnSpc>
                <a:spcPts val="2625"/>
              </a:lnSpc>
            </a:pPr>
            <a:r>
              <a:rPr sz="2700" dirty="0">
                <a:latin typeface="Times New Roman"/>
                <a:cs typeface="Times New Roman"/>
              </a:rPr>
              <a:t>откликнутся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на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него.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6703" y="4291584"/>
            <a:ext cx="2731007" cy="20695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487121"/>
            <a:ext cx="7709534" cy="55441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399540" marR="5080" indent="-1045844">
              <a:lnSpc>
                <a:spcPct val="100000"/>
              </a:lnSpc>
              <a:spcBef>
                <a:spcPts val="115"/>
              </a:spcBef>
              <a:tabLst>
                <a:tab pos="4742180" algn="l"/>
              </a:tabLst>
            </a:pPr>
            <a:r>
              <a:rPr sz="2700" b="1" spc="-10" dirty="0">
                <a:latin typeface="Times New Roman"/>
                <a:cs typeface="Times New Roman"/>
              </a:rPr>
              <a:t>Некоторые</a:t>
            </a:r>
            <a:r>
              <a:rPr sz="2700" b="1" spc="-9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ошибки,</a:t>
            </a:r>
            <a:r>
              <a:rPr sz="2700" b="1" spc="-60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совершаемые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родителями, </a:t>
            </a:r>
            <a:r>
              <a:rPr sz="2700" b="1" spc="-66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дети</a:t>
            </a:r>
            <a:r>
              <a:rPr sz="2700" b="1" spc="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не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прощают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им	</a:t>
            </a:r>
            <a:r>
              <a:rPr sz="2700" b="1" spc="-5" dirty="0">
                <a:latin typeface="Times New Roman"/>
                <a:cs typeface="Times New Roman"/>
              </a:rPr>
              <a:t>долгие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spc="-30" dirty="0">
                <a:latin typeface="Times New Roman"/>
                <a:cs typeface="Times New Roman"/>
              </a:rPr>
              <a:t>годы: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Char char="-"/>
              <a:tabLst>
                <a:tab pos="213995" algn="l"/>
              </a:tabLst>
            </a:pPr>
            <a:r>
              <a:rPr sz="2700" dirty="0">
                <a:latin typeface="Times New Roman"/>
                <a:cs typeface="Times New Roman"/>
              </a:rPr>
              <a:t>Невыполненное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обещание;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buChar char="-"/>
              <a:tabLst>
                <a:tab pos="213995" algn="l"/>
              </a:tabLst>
            </a:pPr>
            <a:r>
              <a:rPr sz="2700" spc="-15" dirty="0">
                <a:latin typeface="Times New Roman"/>
                <a:cs typeface="Times New Roman"/>
              </a:rPr>
              <a:t>«А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Вася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лучше»;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buChar char="-"/>
              <a:tabLst>
                <a:tab pos="213995" algn="l"/>
              </a:tabLst>
            </a:pPr>
            <a:r>
              <a:rPr sz="2700" spc="-20" dirty="0">
                <a:latin typeface="Times New Roman"/>
                <a:cs typeface="Times New Roman"/>
              </a:rPr>
              <a:t>Родители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обесценивают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проблемы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ребенка;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Char char="-"/>
              <a:tabLst>
                <a:tab pos="213995" algn="l"/>
              </a:tabLst>
            </a:pPr>
            <a:r>
              <a:rPr sz="2700" spc="-20" dirty="0">
                <a:latin typeface="Times New Roman"/>
                <a:cs typeface="Times New Roman"/>
              </a:rPr>
              <a:t>Родители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распоряжаются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будущим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ребенка;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buChar char="-"/>
              <a:tabLst>
                <a:tab pos="213995" algn="l"/>
              </a:tabLst>
            </a:pPr>
            <a:r>
              <a:rPr sz="2700" spc="-5" dirty="0">
                <a:latin typeface="Times New Roman"/>
                <a:cs typeface="Times New Roman"/>
              </a:rPr>
              <a:t>«Если </a:t>
            </a:r>
            <a:r>
              <a:rPr sz="2700" dirty="0">
                <a:latin typeface="Times New Roman"/>
                <a:cs typeface="Times New Roman"/>
              </a:rPr>
              <a:t>бы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не</a:t>
            </a:r>
            <a:r>
              <a:rPr sz="2700" dirty="0">
                <a:latin typeface="Times New Roman"/>
                <a:cs typeface="Times New Roman"/>
              </a:rPr>
              <a:t> ты,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то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я…»;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buChar char="-"/>
              <a:tabLst>
                <a:tab pos="213995" algn="l"/>
              </a:tabLst>
            </a:pPr>
            <a:r>
              <a:rPr sz="2700" spc="-30" dirty="0">
                <a:latin typeface="Times New Roman"/>
                <a:cs typeface="Times New Roman"/>
              </a:rPr>
              <a:t>Слишком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много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работы;</a:t>
            </a:r>
            <a:endParaRPr sz="2700">
              <a:latin typeface="Times New Roman"/>
              <a:cs typeface="Times New Roman"/>
            </a:endParaRPr>
          </a:p>
          <a:p>
            <a:pPr marL="213360" indent="-201295">
              <a:lnSpc>
                <a:spcPct val="100000"/>
              </a:lnSpc>
              <a:buChar char="-"/>
              <a:tabLst>
                <a:tab pos="213995" algn="l"/>
              </a:tabLst>
            </a:pPr>
            <a:r>
              <a:rPr sz="2700" spc="-5" dirty="0">
                <a:latin typeface="Times New Roman"/>
                <a:cs typeface="Times New Roman"/>
              </a:rPr>
              <a:t>Неоправданные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вложения;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Times New Roman"/>
              <a:cs typeface="Times New Roman"/>
            </a:endParaRPr>
          </a:p>
          <a:p>
            <a:pPr marL="908685" marR="121285" indent="-442595">
              <a:lnSpc>
                <a:spcPct val="80000"/>
              </a:lnSpc>
            </a:pPr>
            <a:r>
              <a:rPr sz="2700" b="1" spc="-5" dirty="0">
                <a:latin typeface="Times New Roman"/>
                <a:cs typeface="Times New Roman"/>
              </a:rPr>
              <a:t>По-настоящему сильно </a:t>
            </a:r>
            <a:r>
              <a:rPr sz="2700" b="1" spc="-10" dirty="0">
                <a:latin typeface="Times New Roman"/>
                <a:cs typeface="Times New Roman"/>
              </a:rPr>
              <a:t>обидеть </a:t>
            </a:r>
            <a:r>
              <a:rPr sz="2700" b="1" spc="-30" dirty="0">
                <a:latin typeface="Times New Roman"/>
                <a:cs typeface="Times New Roman"/>
              </a:rPr>
              <a:t>может </a:t>
            </a:r>
            <a:r>
              <a:rPr sz="2700" b="1" spc="-15" dirty="0">
                <a:latin typeface="Times New Roman"/>
                <a:cs typeface="Times New Roman"/>
              </a:rPr>
              <a:t>только </a:t>
            </a:r>
            <a:r>
              <a:rPr sz="2700" b="1" spc="-660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близкий человек, </a:t>
            </a:r>
            <a:r>
              <a:rPr sz="2700" b="1" dirty="0">
                <a:latin typeface="Times New Roman"/>
                <a:cs typeface="Times New Roman"/>
              </a:rPr>
              <a:t>именно </a:t>
            </a:r>
            <a:r>
              <a:rPr sz="2700" b="1" spc="-10" dirty="0">
                <a:latin typeface="Times New Roman"/>
                <a:cs typeface="Times New Roman"/>
              </a:rPr>
              <a:t>поэтому </a:t>
            </a:r>
            <a:r>
              <a:rPr sz="2700" b="1" spc="-15" dirty="0">
                <a:latin typeface="Times New Roman"/>
                <a:cs typeface="Times New Roman"/>
              </a:rPr>
              <a:t>,то, что </a:t>
            </a:r>
            <a:r>
              <a:rPr sz="2700" b="1" spc="-10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кажется</a:t>
            </a:r>
            <a:r>
              <a:rPr sz="2700" b="1" spc="25" dirty="0">
                <a:latin typeface="Times New Roman"/>
                <a:cs typeface="Times New Roman"/>
              </a:rPr>
              <a:t> </a:t>
            </a:r>
            <a:r>
              <a:rPr sz="2700" b="1" spc="5" dirty="0">
                <a:latin typeface="Times New Roman"/>
                <a:cs typeface="Times New Roman"/>
              </a:rPr>
              <a:t>нам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глупостью,</a:t>
            </a:r>
            <a:r>
              <a:rPr sz="2700" b="1" spc="-4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так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сильно</a:t>
            </a:r>
            <a:r>
              <a:rPr sz="2700" b="1" spc="-5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ранит</a:t>
            </a:r>
            <a:endParaRPr sz="2700">
              <a:latin typeface="Times New Roman"/>
              <a:cs typeface="Times New Roman"/>
            </a:endParaRPr>
          </a:p>
          <a:p>
            <a:pPr marL="3536950">
              <a:lnSpc>
                <a:spcPts val="2590"/>
              </a:lnSpc>
            </a:pPr>
            <a:r>
              <a:rPr sz="2700" b="1" spc="-5" dirty="0">
                <a:latin typeface="Times New Roman"/>
                <a:cs typeface="Times New Roman"/>
              </a:rPr>
              <a:t>ребёнка.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353939"/>
            <a:ext cx="7512684" cy="588073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463550" algn="ctr">
              <a:lnSpc>
                <a:spcPct val="100000"/>
              </a:lnSpc>
              <a:spcBef>
                <a:spcPts val="1255"/>
              </a:spcBef>
            </a:pPr>
            <a:r>
              <a:rPr sz="2400" b="1" spc="-20" dirty="0">
                <a:latin typeface="Times New Roman"/>
                <a:cs typeface="Times New Roman"/>
              </a:rPr>
              <a:t>РОДИТЕЛЯМ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ЗАМЕТКУ</a:t>
            </a:r>
            <a:endParaRPr sz="2400">
              <a:latin typeface="Times New Roman"/>
              <a:cs typeface="Times New Roman"/>
            </a:endParaRPr>
          </a:p>
          <a:p>
            <a:pPr marL="356870" marR="224790" indent="-344805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ребёнок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живёт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атмосфере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ТЕРПИМОСТИ,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учится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ТЕРПЕЛИВЫМ,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ребёнок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чувствует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ПОДДЕРЖКУ,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учится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быть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УВЕРЕННЫМ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СЕБЕ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ребёнок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знает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ПОХВАЛУ,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учится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ЦЕНИТЬ.</a:t>
            </a:r>
            <a:endParaRPr sz="2400">
              <a:latin typeface="Times New Roman"/>
              <a:cs typeface="Times New Roman"/>
            </a:endParaRPr>
          </a:p>
          <a:p>
            <a:pPr marL="356870" marR="680085" indent="-34480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ребёнок </a:t>
            </a:r>
            <a:r>
              <a:rPr sz="2400" spc="-30" dirty="0">
                <a:latin typeface="Times New Roman"/>
                <a:cs typeface="Times New Roman"/>
              </a:rPr>
              <a:t>чувствует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ОДОБРЕНИЕ,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 </a:t>
            </a:r>
            <a:r>
              <a:rPr sz="2400" spc="-10" dirty="0">
                <a:latin typeface="Times New Roman"/>
                <a:cs typeface="Times New Roman"/>
              </a:rPr>
              <a:t>учится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УВАЖАТЬ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СЕБЯ.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ребёнок познаёт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ПРИЗНАНИЕ,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учится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ЦЕЛЕУСТЕМЛЁННОСТИ.</a:t>
            </a:r>
            <a:endParaRPr sz="24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ребёнку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относятся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СПРАВЕДЛИВО,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учится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Times New Roman"/>
                <a:cs typeface="Times New Roman"/>
              </a:rPr>
              <a:t>СПРАВЕДЛИВОСТИ.</a:t>
            </a:r>
            <a:endParaRPr sz="2400">
              <a:latin typeface="Times New Roman"/>
              <a:cs typeface="Times New Roman"/>
            </a:endParaRPr>
          </a:p>
          <a:p>
            <a:pPr marL="356870" marR="167005" indent="-34480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Если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ребёнок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живёт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атмосфере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ЛЮБВИ,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ЛЮБИТЬ.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Спасибо</a:t>
            </a:r>
            <a:r>
              <a:rPr spc="-25" dirty="0"/>
              <a:t> </a:t>
            </a:r>
            <a:r>
              <a:rPr spc="-5" dirty="0"/>
              <a:t>за</a:t>
            </a:r>
            <a:r>
              <a:rPr spc="-20" dirty="0"/>
              <a:t> </a:t>
            </a:r>
            <a:r>
              <a:rPr spc="-10" dirty="0"/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755" y="579536"/>
            <a:ext cx="7967980" cy="2959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1190" marR="624840" algn="ctr">
              <a:lnSpc>
                <a:spcPct val="110100"/>
              </a:lnSpc>
              <a:spcBef>
                <a:spcPts val="90"/>
              </a:spcBef>
            </a:pPr>
            <a:r>
              <a:rPr sz="2200" dirty="0">
                <a:latin typeface="Times New Roman"/>
                <a:cs typeface="Times New Roman"/>
              </a:rPr>
              <a:t>Правильное воспитание - </a:t>
            </a:r>
            <a:r>
              <a:rPr sz="2200" spc="-15" dirty="0">
                <a:latin typeface="Times New Roman"/>
                <a:cs typeface="Times New Roman"/>
              </a:rPr>
              <a:t>это </a:t>
            </a:r>
            <a:r>
              <a:rPr sz="2200" dirty="0">
                <a:latin typeface="Times New Roman"/>
                <a:cs typeface="Times New Roman"/>
              </a:rPr>
              <a:t>наша </a:t>
            </a:r>
            <a:r>
              <a:rPr sz="2200" spc="-15" dirty="0">
                <a:latin typeface="Times New Roman"/>
                <a:cs typeface="Times New Roman"/>
              </a:rPr>
              <a:t>счастливая </a:t>
            </a:r>
            <a:r>
              <a:rPr sz="2200" spc="10" dirty="0">
                <a:latin typeface="Times New Roman"/>
                <a:cs typeface="Times New Roman"/>
              </a:rPr>
              <a:t>старость.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Плохое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воспитание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это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будущее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горе,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это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наши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слезы, 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наша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вина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перед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другими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людьми.</a:t>
            </a:r>
            <a:endParaRPr sz="2200">
              <a:latin typeface="Times New Roman"/>
              <a:cs typeface="Times New Roman"/>
            </a:endParaRPr>
          </a:p>
          <a:p>
            <a:pPr marR="64135" algn="ctr">
              <a:lnSpc>
                <a:spcPct val="100000"/>
              </a:lnSpc>
              <a:spcBef>
                <a:spcPts val="2115"/>
              </a:spcBef>
            </a:pPr>
            <a:r>
              <a:rPr sz="2200" b="1" spc="-10" dirty="0">
                <a:latin typeface="Times New Roman"/>
                <a:cs typeface="Times New Roman"/>
              </a:rPr>
              <a:t>НАШИ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ДЕТИ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–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ЭТО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НАША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СТАРОСТЬ.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510"/>
              </a:lnSpc>
            </a:pPr>
            <a:r>
              <a:rPr sz="2200" spc="-5" dirty="0">
                <a:latin typeface="Times New Roman"/>
                <a:cs typeface="Times New Roman"/>
              </a:rPr>
              <a:t>От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того,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ЧТО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мы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(взрослые)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передаём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дар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другому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поколению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269875" algn="ctr">
              <a:lnSpc>
                <a:spcPts val="2380"/>
              </a:lnSpc>
            </a:pPr>
            <a:r>
              <a:rPr sz="2200" b="1" dirty="0">
                <a:latin typeface="Times New Roman"/>
                <a:cs typeface="Times New Roman"/>
              </a:rPr>
              <a:t>КАК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мы </a:t>
            </a:r>
            <a:r>
              <a:rPr sz="2200" spc="-15" dirty="0">
                <a:latin typeface="Times New Roman"/>
                <a:cs typeface="Times New Roman"/>
              </a:rPr>
              <a:t>это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ДЕЛАЕМ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зависит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физическое,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душевное, 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271780" algn="ctr">
              <a:lnSpc>
                <a:spcPts val="2510"/>
              </a:lnSpc>
            </a:pPr>
            <a:r>
              <a:rPr sz="2200" spc="-15" dirty="0">
                <a:latin typeface="Times New Roman"/>
                <a:cs typeface="Times New Roman"/>
              </a:rPr>
              <a:t>духовное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здоровье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живущих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рядом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нами</a:t>
            </a:r>
            <a:r>
              <a:rPr sz="2200" dirty="0">
                <a:latin typeface="Times New Roman"/>
                <a:cs typeface="Times New Roman"/>
              </a:rPr>
              <a:t> детей.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7272" y="3572255"/>
            <a:ext cx="4041648" cy="3051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2126"/>
            <a:ext cx="9144000" cy="6480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186" y="571500"/>
            <a:ext cx="8032750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311150" indent="603250">
              <a:lnSpc>
                <a:spcPct val="1201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"Семейный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кодекс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Российской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Федерации«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Статья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61. </a:t>
            </a:r>
            <a:r>
              <a:rPr sz="2400" b="1" spc="-10" dirty="0">
                <a:latin typeface="Times New Roman"/>
                <a:cs typeface="Times New Roman"/>
              </a:rPr>
              <a:t>Равенство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прав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обязанностей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родителей</a:t>
            </a:r>
            <a:endParaRPr sz="2400">
              <a:latin typeface="Times New Roman"/>
              <a:cs typeface="Times New Roman"/>
            </a:endParaRPr>
          </a:p>
          <a:p>
            <a:pPr marL="321310" marR="17780" indent="-321310">
              <a:lnSpc>
                <a:spcPct val="100000"/>
              </a:lnSpc>
              <a:spcBef>
                <a:spcPts val="2305"/>
              </a:spcBef>
              <a:buAutoNum type="arabicPeriod"/>
              <a:tabLst>
                <a:tab pos="321310" algn="l"/>
              </a:tabLst>
            </a:pPr>
            <a:r>
              <a:rPr sz="2400" spc="-20" dirty="0">
                <a:latin typeface="Times New Roman"/>
                <a:cs typeface="Times New Roman"/>
              </a:rPr>
              <a:t>Родители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имеют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равные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права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несут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равные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обязанности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отношении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своих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детей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(родительские</a:t>
            </a:r>
            <a:r>
              <a:rPr sz="2400" spc="-10" dirty="0">
                <a:latin typeface="Times New Roman"/>
                <a:cs typeface="Times New Roman"/>
              </a:rPr>
              <a:t> права).</a:t>
            </a:r>
            <a:endParaRPr sz="2400">
              <a:latin typeface="Times New Roman"/>
              <a:cs typeface="Times New Roman"/>
            </a:endParaRPr>
          </a:p>
          <a:p>
            <a:pPr marL="12700" marR="5080" indent="9398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12750" algn="l"/>
              </a:tabLst>
            </a:pPr>
            <a:r>
              <a:rPr sz="2400" spc="-15" dirty="0">
                <a:latin typeface="Times New Roman"/>
                <a:cs typeface="Times New Roman"/>
              </a:rPr>
              <a:t>Родительские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права,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предусмотренные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настоящей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главой,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прекращаются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достижении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детьми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возраста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восемнадцати</a:t>
            </a:r>
            <a:endParaRPr sz="2400">
              <a:latin typeface="Times New Roman"/>
              <a:cs typeface="Times New Roman"/>
            </a:endParaRPr>
          </a:p>
          <a:p>
            <a:pPr marL="896619" marR="889000" algn="ct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лет (совершеннолетия), </a:t>
            </a:r>
            <a:r>
              <a:rPr sz="2400" dirty="0">
                <a:latin typeface="Times New Roman"/>
                <a:cs typeface="Times New Roman"/>
              </a:rPr>
              <a:t>а также при </a:t>
            </a:r>
            <a:r>
              <a:rPr sz="2400" spc="-15" dirty="0">
                <a:latin typeface="Times New Roman"/>
                <a:cs typeface="Times New Roman"/>
              </a:rPr>
              <a:t>вступлении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несовершеннолетних </a:t>
            </a:r>
            <a:r>
              <a:rPr sz="2400" spc="-5" dirty="0">
                <a:latin typeface="Times New Roman"/>
                <a:cs typeface="Times New Roman"/>
              </a:rPr>
              <a:t>детей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брак </a:t>
            </a:r>
            <a:r>
              <a:rPr sz="2400" dirty="0">
                <a:latin typeface="Times New Roman"/>
                <a:cs typeface="Times New Roman"/>
              </a:rPr>
              <a:t>и в </a:t>
            </a:r>
            <a:r>
              <a:rPr sz="2400" spc="-20" dirty="0">
                <a:latin typeface="Times New Roman"/>
                <a:cs typeface="Times New Roman"/>
              </a:rPr>
              <a:t>других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установленных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законом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случаях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приобретения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детьми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полной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дееспособности</a:t>
            </a:r>
            <a:endParaRPr sz="24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достижения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ими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совершеннолетия.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05070"/>
            <a:ext cx="3313176" cy="2852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188976"/>
            <a:ext cx="8857488" cy="6480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1154" y="433831"/>
            <a:ext cx="7874634" cy="5302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8400">
              <a:lnSpc>
                <a:spcPct val="100000"/>
              </a:lnSpc>
              <a:spcBef>
                <a:spcPts val="105"/>
              </a:spcBef>
            </a:pP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"Семейный</a:t>
            </a:r>
            <a:r>
              <a:rPr sz="22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кодекс</a:t>
            </a:r>
            <a:r>
              <a:rPr sz="22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Российской</a:t>
            </a:r>
            <a:r>
              <a:rPr sz="22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Федерации»</a:t>
            </a:r>
            <a:endParaRPr sz="2200">
              <a:latin typeface="Times New Roman"/>
              <a:cs typeface="Times New Roman"/>
            </a:endParaRPr>
          </a:p>
          <a:p>
            <a:pPr marL="2622550" marR="183515" indent="-2353945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Times New Roman"/>
                <a:cs typeface="Times New Roman"/>
              </a:rPr>
              <a:t>Статья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63.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Права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обязанности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родителей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воспитанию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образованию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детей.</a:t>
            </a:r>
            <a:endParaRPr sz="2200">
              <a:latin typeface="Times New Roman"/>
              <a:cs typeface="Times New Roman"/>
            </a:endParaRPr>
          </a:p>
          <a:p>
            <a:pPr marL="85725" indent="-7366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9400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Родители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имеют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право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и </a:t>
            </a:r>
            <a:r>
              <a:rPr sz="2200" b="1" spc="-5" dirty="0">
                <a:latin typeface="Times New Roman"/>
                <a:cs typeface="Times New Roman"/>
              </a:rPr>
              <a:t>обязаны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воспитывать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своих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детей.</a:t>
            </a:r>
            <a:endParaRPr sz="2200">
              <a:latin typeface="Times New Roman"/>
              <a:cs typeface="Times New Roman"/>
            </a:endParaRPr>
          </a:p>
          <a:p>
            <a:pPr marL="85725" marR="78105" algn="ctr">
              <a:lnSpc>
                <a:spcPts val="2110"/>
              </a:lnSpc>
              <a:spcBef>
                <a:spcPts val="515"/>
              </a:spcBef>
            </a:pPr>
            <a:r>
              <a:rPr sz="2200" spc="-15" dirty="0">
                <a:latin typeface="Times New Roman"/>
                <a:cs typeface="Times New Roman"/>
              </a:rPr>
              <a:t>Родители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несут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ответственность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за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воспитание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развитие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своих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детей. </a:t>
            </a:r>
            <a:r>
              <a:rPr sz="2200" spc="-5" dirty="0">
                <a:latin typeface="Times New Roman"/>
                <a:cs typeface="Times New Roman"/>
              </a:rPr>
              <a:t>Они </a:t>
            </a:r>
            <a:r>
              <a:rPr sz="2200" spc="-10" dirty="0">
                <a:latin typeface="Times New Roman"/>
                <a:cs typeface="Times New Roman"/>
              </a:rPr>
              <a:t>обязаны </a:t>
            </a:r>
            <a:r>
              <a:rPr sz="2200" spc="-5" dirty="0">
                <a:latin typeface="Times New Roman"/>
                <a:cs typeface="Times New Roman"/>
              </a:rPr>
              <a:t>заботиться </a:t>
            </a:r>
            <a:r>
              <a:rPr sz="2200" dirty="0">
                <a:latin typeface="Times New Roman"/>
                <a:cs typeface="Times New Roman"/>
              </a:rPr>
              <a:t>о </a:t>
            </a:r>
            <a:r>
              <a:rPr sz="2200" spc="-5" dirty="0">
                <a:latin typeface="Times New Roman"/>
                <a:cs typeface="Times New Roman"/>
              </a:rPr>
              <a:t>здоровье, </a:t>
            </a:r>
            <a:r>
              <a:rPr sz="2200" spc="-15" dirty="0">
                <a:latin typeface="Times New Roman"/>
                <a:cs typeface="Times New Roman"/>
              </a:rPr>
              <a:t>физическом, </a:t>
            </a:r>
            <a:r>
              <a:rPr sz="2200" spc="-10" dirty="0">
                <a:latin typeface="Times New Roman"/>
                <a:cs typeface="Times New Roman"/>
              </a:rPr>
              <a:t> психическом,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духовном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нравственном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развитии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своих</a:t>
            </a:r>
            <a:r>
              <a:rPr sz="2200" dirty="0">
                <a:latin typeface="Times New Roman"/>
                <a:cs typeface="Times New Roman"/>
              </a:rPr>
              <a:t> детей.</a:t>
            </a:r>
            <a:endParaRPr sz="2200">
              <a:latin typeface="Times New Roman"/>
              <a:cs typeface="Times New Roman"/>
            </a:endParaRPr>
          </a:p>
          <a:p>
            <a:pPr marL="539750" marR="528320" algn="ctr">
              <a:lnSpc>
                <a:spcPct val="80000"/>
              </a:lnSpc>
              <a:spcBef>
                <a:spcPts val="555"/>
              </a:spcBef>
            </a:pPr>
            <a:r>
              <a:rPr sz="2200" spc="-15" dirty="0">
                <a:latin typeface="Times New Roman"/>
                <a:cs typeface="Times New Roman"/>
              </a:rPr>
              <a:t>Родители </a:t>
            </a:r>
            <a:r>
              <a:rPr sz="2200" spc="-5" dirty="0">
                <a:latin typeface="Times New Roman"/>
                <a:cs typeface="Times New Roman"/>
              </a:rPr>
              <a:t>имеют </a:t>
            </a:r>
            <a:r>
              <a:rPr sz="2200" dirty="0">
                <a:latin typeface="Times New Roman"/>
                <a:cs typeface="Times New Roman"/>
              </a:rPr>
              <a:t>преимущественное </a:t>
            </a:r>
            <a:r>
              <a:rPr sz="2200" spc="-10" dirty="0">
                <a:latin typeface="Times New Roman"/>
                <a:cs typeface="Times New Roman"/>
              </a:rPr>
              <a:t>право </a:t>
            </a:r>
            <a:r>
              <a:rPr sz="2200" dirty="0">
                <a:latin typeface="Times New Roman"/>
                <a:cs typeface="Times New Roman"/>
              </a:rPr>
              <a:t>на </a:t>
            </a:r>
            <a:r>
              <a:rPr sz="2200" spc="-15" dirty="0">
                <a:latin typeface="Times New Roman"/>
                <a:cs typeface="Times New Roman"/>
              </a:rPr>
              <a:t>обучение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воспитание </a:t>
            </a:r>
            <a:r>
              <a:rPr sz="2200" spc="-5" dirty="0">
                <a:latin typeface="Times New Roman"/>
                <a:cs typeface="Times New Roman"/>
              </a:rPr>
              <a:t>своих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детей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перед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всеми </a:t>
            </a:r>
            <a:r>
              <a:rPr sz="2200" spc="-10" dirty="0">
                <a:latin typeface="Times New Roman"/>
                <a:cs typeface="Times New Roman"/>
              </a:rPr>
              <a:t>другими</a:t>
            </a:r>
            <a:r>
              <a:rPr sz="2200" spc="-5" dirty="0">
                <a:latin typeface="Times New Roman"/>
                <a:cs typeface="Times New Roman"/>
              </a:rPr>
              <a:t> лицами.</a:t>
            </a:r>
            <a:endParaRPr sz="2200">
              <a:latin typeface="Times New Roman"/>
              <a:cs typeface="Times New Roman"/>
            </a:endParaRPr>
          </a:p>
          <a:p>
            <a:pPr marL="1009650" indent="-998219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101028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Родители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обязаны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обеспечить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получение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детьми</a:t>
            </a:r>
            <a:endParaRPr sz="22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общего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образования.</a:t>
            </a:r>
            <a:endParaRPr sz="2200">
              <a:latin typeface="Times New Roman"/>
              <a:cs typeface="Times New Roman"/>
            </a:endParaRPr>
          </a:p>
          <a:p>
            <a:pPr marL="817244" marR="514350" indent="826135">
              <a:lnSpc>
                <a:spcPct val="80000"/>
              </a:lnSpc>
              <a:spcBef>
                <a:spcPts val="530"/>
              </a:spcBef>
            </a:pPr>
            <a:r>
              <a:rPr sz="2200" spc="-15" dirty="0">
                <a:latin typeface="Times New Roman"/>
                <a:cs typeface="Times New Roman"/>
              </a:rPr>
              <a:t>Родители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имеют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право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выбора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образовательной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организации,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формы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получения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детьми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образования</a:t>
            </a:r>
            <a:endParaRPr sz="2200">
              <a:latin typeface="Times New Roman"/>
              <a:cs typeface="Times New Roman"/>
            </a:endParaRPr>
          </a:p>
          <a:p>
            <a:pPr marL="3175" algn="ctr">
              <a:lnSpc>
                <a:spcPts val="2110"/>
              </a:lnSpc>
            </a:pPr>
            <a:r>
              <a:rPr sz="2200" spc="5" dirty="0">
                <a:latin typeface="Times New Roman"/>
                <a:cs typeface="Times New Roman"/>
              </a:rPr>
              <a:t>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формы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их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обучения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учетом</a:t>
            </a:r>
            <a:endParaRPr sz="2200">
              <a:latin typeface="Times New Roman"/>
              <a:cs typeface="Times New Roman"/>
            </a:endParaRPr>
          </a:p>
          <a:p>
            <a:pPr marL="75565" algn="ctr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imes New Roman"/>
                <a:cs typeface="Times New Roman"/>
              </a:rPr>
              <a:t>мнения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детей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получения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ими</a:t>
            </a:r>
            <a:endParaRPr sz="22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основного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общего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образования.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215" y="4291583"/>
            <a:ext cx="2822447" cy="2566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76" y="501903"/>
            <a:ext cx="8173720" cy="2416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10820" marR="228600" algn="ctr">
              <a:lnSpc>
                <a:spcPct val="103400"/>
              </a:lnSpc>
              <a:spcBef>
                <a:spcPts val="195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момента,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как </a:t>
            </a:r>
            <a:r>
              <a:rPr sz="2400" spc="-10" dirty="0">
                <a:latin typeface="Times New Roman"/>
                <a:cs typeface="Times New Roman"/>
              </a:rPr>
              <a:t>ребенок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родился,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начал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обживаться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мире,</a:t>
            </a:r>
            <a:r>
              <a:rPr sz="2400" dirty="0">
                <a:latin typeface="Times New Roman"/>
                <a:cs typeface="Times New Roman"/>
              </a:rPr>
              <a:t> он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начал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обучаться.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Обучаясь,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постоянно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воспитывается.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735">
              <a:lnSpc>
                <a:spcPct val="120000"/>
              </a:lnSpc>
            </a:pPr>
            <a:r>
              <a:rPr sz="2400" spc="-15" dirty="0">
                <a:latin typeface="Times New Roman"/>
                <a:cs typeface="Times New Roman"/>
              </a:rPr>
              <a:t>Особенную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роль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 </a:t>
            </a:r>
            <a:r>
              <a:rPr sz="2400" spc="-15" dirty="0">
                <a:latin typeface="Times New Roman"/>
                <a:cs typeface="Times New Roman"/>
              </a:rPr>
              <a:t>человека,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его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защите,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формировании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удовлетворении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духовных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потребностей,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 также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его</a:t>
            </a:r>
            <a:endParaRPr sz="2400">
              <a:latin typeface="Times New Roman"/>
              <a:cs typeface="Times New Roman"/>
            </a:endParaRPr>
          </a:p>
          <a:p>
            <a:pPr marL="159829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первичной </a:t>
            </a:r>
            <a:r>
              <a:rPr sz="2400" dirty="0">
                <a:latin typeface="Times New Roman"/>
                <a:cs typeface="Times New Roman"/>
              </a:rPr>
              <a:t>социализации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играет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959607"/>
            <a:ext cx="2788920" cy="18714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00527" y="2959607"/>
            <a:ext cx="6443980" cy="3898900"/>
            <a:chOff x="2700527" y="2959607"/>
            <a:chExt cx="6443980" cy="3898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527" y="4322063"/>
              <a:ext cx="3377184" cy="25359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2959607"/>
              <a:ext cx="3435095" cy="2057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331" y="781938"/>
            <a:ext cx="7986395" cy="4650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6140">
              <a:lnSpc>
                <a:spcPct val="100000"/>
              </a:lnSpc>
              <a:spcBef>
                <a:spcPts val="90"/>
              </a:spcBef>
            </a:pPr>
            <a:r>
              <a:rPr sz="2600" spc="-45" dirty="0">
                <a:latin typeface="Times New Roman"/>
                <a:cs typeface="Times New Roman"/>
              </a:rPr>
              <a:t>Уровень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нравственной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культуры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родителей,</a:t>
            </a:r>
            <a:endParaRPr sz="2600">
              <a:latin typeface="Times New Roman"/>
              <a:cs typeface="Times New Roman"/>
            </a:endParaRPr>
          </a:p>
          <a:p>
            <a:pPr marL="646430" marR="17145" indent="-634365">
              <a:lnSpc>
                <a:spcPts val="2500"/>
              </a:lnSpc>
              <a:spcBef>
                <a:spcPts val="600"/>
              </a:spcBef>
              <a:tabLst>
                <a:tab pos="518159" algn="l"/>
              </a:tabLst>
            </a:pPr>
            <a:r>
              <a:rPr sz="2600" spc="-10" dirty="0">
                <a:latin typeface="Times New Roman"/>
                <a:cs typeface="Times New Roman"/>
              </a:rPr>
              <a:t>их	</a:t>
            </a:r>
            <a:r>
              <a:rPr sz="2600" spc="-5" dirty="0">
                <a:latin typeface="Times New Roman"/>
                <a:cs typeface="Times New Roman"/>
              </a:rPr>
              <a:t>жизненные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планы и</a:t>
            </a:r>
            <a:r>
              <a:rPr sz="2600" spc="-10" dirty="0">
                <a:latin typeface="Times New Roman"/>
                <a:cs typeface="Times New Roman"/>
              </a:rPr>
              <a:t> устремления,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социальные</a:t>
            </a:r>
            <a:r>
              <a:rPr sz="2600" spc="-10" dirty="0">
                <a:latin typeface="Times New Roman"/>
                <a:cs typeface="Times New Roman"/>
              </a:rPr>
              <a:t> связи,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семейные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традиции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имеют </a:t>
            </a:r>
            <a:r>
              <a:rPr sz="2600" spc="-5" dirty="0">
                <a:latin typeface="Times New Roman"/>
                <a:cs typeface="Times New Roman"/>
              </a:rPr>
              <a:t>решающее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значение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в</a:t>
            </a:r>
            <a:endParaRPr sz="2600">
              <a:latin typeface="Times New Roman"/>
              <a:cs typeface="Times New Roman"/>
            </a:endParaRPr>
          </a:p>
          <a:p>
            <a:pPr marL="2149475">
              <a:lnSpc>
                <a:spcPts val="2515"/>
              </a:lnSpc>
            </a:pPr>
            <a:r>
              <a:rPr sz="2600" spc="-5" dirty="0">
                <a:latin typeface="Times New Roman"/>
                <a:cs typeface="Times New Roman"/>
              </a:rPr>
              <a:t>развитии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личности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ребёнка.</a:t>
            </a:r>
            <a:endParaRPr sz="2600">
              <a:latin typeface="Times New Roman"/>
              <a:cs typeface="Times New Roman"/>
            </a:endParaRPr>
          </a:p>
          <a:p>
            <a:pPr marL="923925" marR="664845" indent="-14604" algn="ctr">
              <a:lnSpc>
                <a:spcPts val="2500"/>
              </a:lnSpc>
              <a:spcBef>
                <a:spcPts val="1685"/>
              </a:spcBef>
              <a:tabLst>
                <a:tab pos="2939415" algn="l"/>
                <a:tab pos="3391535" algn="l"/>
                <a:tab pos="5306060" algn="l"/>
              </a:tabLst>
            </a:pPr>
            <a:r>
              <a:rPr sz="2600" spc="-5" dirty="0">
                <a:latin typeface="Times New Roman"/>
                <a:cs typeface="Times New Roman"/>
              </a:rPr>
              <a:t>В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семье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ребёнок	приобретает	</a:t>
            </a:r>
            <a:r>
              <a:rPr sz="2600" spc="-15" dirty="0">
                <a:latin typeface="Times New Roman"/>
                <a:cs typeface="Times New Roman"/>
              </a:rPr>
              <a:t>убеждения,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общественно	</a:t>
            </a:r>
            <a:r>
              <a:rPr sz="2600" spc="-15" dirty="0">
                <a:latin typeface="Times New Roman"/>
                <a:cs typeface="Times New Roman"/>
              </a:rPr>
              <a:t>одобряемые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формы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поведения,</a:t>
            </a:r>
            <a:endParaRPr sz="2600">
              <a:latin typeface="Times New Roman"/>
              <a:cs typeface="Times New Roman"/>
            </a:endParaRPr>
          </a:p>
          <a:p>
            <a:pPr marL="259079" algn="ctr">
              <a:lnSpc>
                <a:spcPts val="2515"/>
              </a:lnSpc>
              <a:tabLst>
                <a:tab pos="2298700" algn="l"/>
              </a:tabLst>
            </a:pPr>
            <a:r>
              <a:rPr sz="2600" spc="-30" dirty="0">
                <a:latin typeface="Times New Roman"/>
                <a:cs typeface="Times New Roman"/>
              </a:rPr>
              <a:t>необходимые	</a:t>
            </a:r>
            <a:r>
              <a:rPr sz="2600" spc="-5" dirty="0">
                <a:latin typeface="Times New Roman"/>
                <a:cs typeface="Times New Roman"/>
              </a:rPr>
              <a:t>для </a:t>
            </a:r>
            <a:r>
              <a:rPr sz="2600" spc="-15" dirty="0">
                <a:latin typeface="Times New Roman"/>
                <a:cs typeface="Times New Roman"/>
              </a:rPr>
              <a:t>нормальной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жизни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в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обществе.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688975" marR="360680" indent="-335280">
              <a:lnSpc>
                <a:spcPts val="2500"/>
              </a:lnSpc>
            </a:pPr>
            <a:r>
              <a:rPr sz="2600" spc="-10" dirty="0">
                <a:latin typeface="Times New Roman"/>
                <a:cs typeface="Times New Roman"/>
              </a:rPr>
              <a:t>Именно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в семье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проявляется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в</a:t>
            </a:r>
            <a:r>
              <a:rPr sz="2600" spc="-10" dirty="0">
                <a:latin typeface="Times New Roman"/>
                <a:cs typeface="Times New Roman"/>
              </a:rPr>
              <a:t> наибольшей</a:t>
            </a:r>
            <a:r>
              <a:rPr sz="2600" spc="-5" dirty="0">
                <a:latin typeface="Times New Roman"/>
                <a:cs typeface="Times New Roman"/>
              </a:rPr>
              <a:t> степени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индивидуальность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ребёнка,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его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внутренний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мир.</a:t>
            </a:r>
            <a:endParaRPr sz="2600">
              <a:latin typeface="Times New Roman"/>
              <a:cs typeface="Times New Roman"/>
            </a:endParaRPr>
          </a:p>
          <a:p>
            <a:pPr marL="271145" marR="5080" indent="-6985" algn="ctr">
              <a:lnSpc>
                <a:spcPct val="80000"/>
              </a:lnSpc>
              <a:spcBef>
                <a:spcPts val="20"/>
              </a:spcBef>
            </a:pPr>
            <a:r>
              <a:rPr sz="2600" spc="-25" dirty="0">
                <a:latin typeface="Times New Roman"/>
                <a:cs typeface="Times New Roman"/>
              </a:rPr>
              <a:t>Родительская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любовь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помогает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раскрыть,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обогатить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эмоциональную,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духовную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 </a:t>
            </a:r>
            <a:r>
              <a:rPr sz="2600" spc="-20" dirty="0">
                <a:latin typeface="Times New Roman"/>
                <a:cs typeface="Times New Roman"/>
              </a:rPr>
              <a:t>интеллектуальную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сферу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жизни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детей.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510" y="1434160"/>
            <a:ext cx="7484109" cy="401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5560" marR="5080" indent="-1293495">
              <a:lnSpc>
                <a:spcPct val="100000"/>
              </a:lnSpc>
              <a:spcBef>
                <a:spcPts val="95"/>
              </a:spcBef>
              <a:tabLst>
                <a:tab pos="2076450" algn="l"/>
                <a:tab pos="2689225" algn="l"/>
              </a:tabLst>
            </a:pPr>
            <a:r>
              <a:rPr sz="3200" spc="5" dirty="0">
                <a:latin typeface="Times New Roman"/>
                <a:cs typeface="Times New Roman"/>
              </a:rPr>
              <a:t>Семья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создаёт	</a:t>
            </a:r>
            <a:r>
              <a:rPr sz="3200" spc="-5" dirty="0">
                <a:latin typeface="Times New Roman"/>
                <a:cs typeface="Times New Roman"/>
              </a:rPr>
              <a:t>у</a:t>
            </a:r>
            <a:r>
              <a:rPr sz="3200" spc="-10" dirty="0">
                <a:latin typeface="Times New Roman"/>
                <a:cs typeface="Times New Roman"/>
              </a:rPr>
              <a:t> человека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понятие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дома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не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как	</a:t>
            </a:r>
            <a:r>
              <a:rPr sz="3200" spc="-15" dirty="0">
                <a:latin typeface="Times New Roman"/>
                <a:cs typeface="Times New Roman"/>
              </a:rPr>
              <a:t>помещения,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где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он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живёт,</a:t>
            </a:r>
            <a:endParaRPr sz="3200">
              <a:latin typeface="Times New Roman"/>
              <a:cs typeface="Times New Roman"/>
            </a:endParaRPr>
          </a:p>
          <a:p>
            <a:pPr marL="342265" algn="ctr">
              <a:lnSpc>
                <a:spcPct val="100000"/>
              </a:lnSpc>
              <a:tabLst>
                <a:tab pos="1397000" algn="l"/>
              </a:tabLst>
            </a:pPr>
            <a:r>
              <a:rPr sz="3200" spc="-5" dirty="0">
                <a:latin typeface="Times New Roman"/>
                <a:cs typeface="Times New Roman"/>
              </a:rPr>
              <a:t>а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как	</a:t>
            </a:r>
            <a:r>
              <a:rPr sz="3200" spc="-15" dirty="0">
                <a:latin typeface="Times New Roman"/>
                <a:cs typeface="Times New Roman"/>
              </a:rPr>
              <a:t>чувства,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ощущение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Times New Roman"/>
                <a:cs typeface="Times New Roman"/>
              </a:rPr>
              <a:t>места,</a:t>
            </a:r>
            <a:endParaRPr sz="3200">
              <a:latin typeface="Times New Roman"/>
              <a:cs typeface="Times New Roman"/>
            </a:endParaRPr>
          </a:p>
          <a:p>
            <a:pPr marL="461009" marR="114935" algn="ctr">
              <a:lnSpc>
                <a:spcPct val="100000"/>
              </a:lnSpc>
              <a:spcBef>
                <a:spcPts val="5"/>
              </a:spcBef>
              <a:tabLst>
                <a:tab pos="1841500" algn="l"/>
              </a:tabLst>
            </a:pPr>
            <a:r>
              <a:rPr sz="3200" spc="-60" dirty="0">
                <a:latin typeface="Times New Roman"/>
                <a:cs typeface="Times New Roman"/>
              </a:rPr>
              <a:t>где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его	</a:t>
            </a:r>
            <a:r>
              <a:rPr sz="3200" spc="-55" dirty="0">
                <a:latin typeface="Times New Roman"/>
                <a:cs typeface="Times New Roman"/>
              </a:rPr>
              <a:t>ждут,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любят,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ценят,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понимают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и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защищают.</a:t>
            </a:r>
            <a:endParaRPr sz="3200">
              <a:latin typeface="Times New Roman"/>
              <a:cs typeface="Times New Roman"/>
            </a:endParaRPr>
          </a:p>
          <a:p>
            <a:pPr marL="506730" marR="160655" indent="-174625">
              <a:lnSpc>
                <a:spcPct val="100000"/>
              </a:lnSpc>
              <a:spcBef>
                <a:spcPts val="770"/>
              </a:spcBef>
            </a:pP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Семье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принадлежит</a:t>
            </a:r>
            <a:r>
              <a:rPr sz="3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роль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формировании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нравственных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начал,</a:t>
            </a:r>
            <a:endParaRPr sz="3200">
              <a:latin typeface="Times New Roman"/>
              <a:cs typeface="Times New Roman"/>
            </a:endParaRPr>
          </a:p>
          <a:p>
            <a:pPr marL="960755">
              <a:lnSpc>
                <a:spcPts val="3770"/>
              </a:lnSpc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жизненных</a:t>
            </a:r>
            <a:r>
              <a:rPr sz="32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принципов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ребенка.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308" y="727211"/>
            <a:ext cx="7922895" cy="280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131445" algn="ctr">
              <a:lnSpc>
                <a:spcPct val="105800"/>
              </a:lnSpc>
              <a:spcBef>
                <a:spcPts val="95"/>
              </a:spcBef>
              <a:tabLst>
                <a:tab pos="3204845" algn="l"/>
                <a:tab pos="4210685" algn="l"/>
              </a:tabLst>
            </a:pPr>
            <a:r>
              <a:rPr sz="2800" spc="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процессе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близких	</a:t>
            </a:r>
            <a:r>
              <a:rPr sz="2800" dirty="0">
                <a:latin typeface="Times New Roman"/>
                <a:cs typeface="Times New Roman"/>
              </a:rPr>
              <a:t>отношений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членами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семьи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родственниками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у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ребёнка	с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первых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дней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жизни</a:t>
            </a:r>
            <a:endParaRPr sz="2800">
              <a:latin typeface="Times New Roman"/>
              <a:cs typeface="Times New Roman"/>
            </a:endParaRPr>
          </a:p>
          <a:p>
            <a:pPr marR="210820" algn="ctr">
              <a:lnSpc>
                <a:spcPct val="100000"/>
              </a:lnSpc>
              <a:spcBef>
                <a:spcPts val="675"/>
              </a:spcBef>
              <a:tabLst>
                <a:tab pos="4258945" algn="l"/>
              </a:tabLst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начинает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формироваться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структура</a:t>
            </a: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личности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R="214629" algn="ctr">
              <a:lnSpc>
                <a:spcPct val="100000"/>
              </a:lnSpc>
              <a:spcBef>
                <a:spcPts val="675"/>
              </a:spcBef>
            </a:pPr>
            <a:r>
              <a:rPr sz="2800" spc="-35" dirty="0">
                <a:latin typeface="Times New Roman"/>
                <a:cs typeface="Times New Roman"/>
              </a:rPr>
              <a:t>Глубокие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контакты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родителями</a:t>
            </a:r>
            <a:endParaRPr sz="2800">
              <a:latin typeface="Times New Roman"/>
              <a:cs typeface="Times New Roman"/>
            </a:endParaRPr>
          </a:p>
          <a:p>
            <a:pPr marL="137160" marR="5080" algn="ctr">
              <a:lnSpc>
                <a:spcPct val="100000"/>
              </a:lnSpc>
              <a:tabLst>
                <a:tab pos="273494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создают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у детей	</a:t>
            </a:r>
            <a:r>
              <a:rPr sz="2800" spc="-5" dirty="0">
                <a:latin typeface="Times New Roman"/>
                <a:cs typeface="Times New Roman"/>
              </a:rPr>
              <a:t>устойчивое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жизненное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состояние,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ощущение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уверенности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 надежности.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39" y="3502152"/>
            <a:ext cx="3398520" cy="2828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990</Words>
  <Application>Microsoft Office PowerPoint</Application>
  <PresentationFormat>Экран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 MT</vt:lpstr>
      <vt:lpstr>Calibri</vt:lpstr>
      <vt:lpstr>Times New Roman</vt:lpstr>
      <vt:lpstr>Office Theme</vt:lpstr>
      <vt:lpstr>Консультация для педагогов  на тему: «Влияние семьи на  формирование личности ребёнка»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 на тему: «Влияние семьи на  формирование личности ребёнка»</dc:title>
  <dc:creator>User</dc:creator>
  <cp:lastModifiedBy>User</cp:lastModifiedBy>
  <cp:revision>1</cp:revision>
  <dcterms:created xsi:type="dcterms:W3CDTF">2023-06-21T05:35:19Z</dcterms:created>
  <dcterms:modified xsi:type="dcterms:W3CDTF">2023-06-21T05:53:30Z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</Properties>
</file>